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  <p:sldMasterId id="2147483660" r:id="rId3"/>
    <p:sldMasterId id="2147483666" r:id="rId4"/>
    <p:sldMasterId id="2147483672" r:id="rId5"/>
  </p:sldMasterIdLst>
  <p:sldIdLst>
    <p:sldId id="256" r:id="rId6"/>
    <p:sldId id="257" r:id="rId7"/>
    <p:sldId id="283" r:id="rId8"/>
    <p:sldId id="291" r:id="rId9"/>
    <p:sldId id="285" r:id="rId10"/>
    <p:sldId id="286" r:id="rId11"/>
    <p:sldId id="287" r:id="rId12"/>
    <p:sldId id="288" r:id="rId13"/>
    <p:sldId id="259" r:id="rId14"/>
    <p:sldId id="263" r:id="rId15"/>
    <p:sldId id="264" r:id="rId16"/>
    <p:sldId id="265" r:id="rId17"/>
    <p:sldId id="266" r:id="rId18"/>
    <p:sldId id="292" r:id="rId19"/>
    <p:sldId id="269" r:id="rId20"/>
    <p:sldId id="272" r:id="rId21"/>
    <p:sldId id="273" r:id="rId22"/>
    <p:sldId id="274" r:id="rId23"/>
    <p:sldId id="275" r:id="rId24"/>
    <p:sldId id="284" r:id="rId25"/>
    <p:sldId id="279" r:id="rId26"/>
    <p:sldId id="289" r:id="rId27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2"/>
          </p:nvPr>
        </p:nvSpPr>
        <p:spPr>
          <a:xfrm>
            <a:off x="1371600" y="2880360"/>
            <a:ext cx="6400800" cy="12858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10/13/2022</a:t>
            </a:r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10/13/2022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3600" b="1" i="0">
                <a:solidFill>
                  <a:srgbClr val="FF0000"/>
                </a:solidFill>
                <a:latin typeface="Georgia"/>
                <a:ea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3"/>
          </p:nvPr>
        </p:nvSpPr>
        <p:spPr>
          <a:xfrm>
            <a:off x="457200" y="1183005"/>
            <a:ext cx="3977640" cy="33947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4"/>
          </p:nvPr>
        </p:nvSpPr>
        <p:spPr>
          <a:xfrm>
            <a:off x="4709160" y="1183005"/>
            <a:ext cx="3977640" cy="33947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10/13/2022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3600" b="1" i="0">
                <a:solidFill>
                  <a:srgbClr val="FF0000"/>
                </a:solidFill>
                <a:latin typeface="Georgia"/>
                <a:ea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10/13/2022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3600" b="1" i="0">
                <a:solidFill>
                  <a:srgbClr val="FF0000"/>
                </a:solidFill>
                <a:latin typeface="Georgia"/>
                <a:ea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10/13/2022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5211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8652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9540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9173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043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23868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07948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03685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6071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34345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19471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38453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59878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37389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80388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84802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06936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9752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41786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1031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24344" y="46609"/>
            <a:ext cx="1872233" cy="763038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0" y="729106"/>
            <a:ext cx="9144000" cy="190500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 txBox="1">
            <a:spLocks noGrp="1"/>
          </p:cNvSpPr>
          <p:nvPr>
            <p:ph type="title"/>
          </p:nvPr>
        </p:nvSpPr>
        <p:spPr>
          <a:xfrm>
            <a:off x="351917" y="127"/>
            <a:ext cx="844016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166827" y="1589659"/>
            <a:ext cx="8810345" cy="348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3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2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10/13/2022</a:t>
            </a:r>
          </a:p>
        </p:txBody>
      </p:sp>
      <p:sp>
        <p:nvSpPr>
          <p:cNvPr id="8" name="Shape 8"/>
          <p:cNvSpPr txBox="1">
            <a:spLocks noGrp="1"/>
          </p:cNvSpPr>
          <p:nvPr>
            <p:ph type="sldNum" idx="4"/>
          </p:nvPr>
        </p:nvSpPr>
        <p:spPr>
          <a:xfrm>
            <a:off x="6583680" y="4783455"/>
            <a:ext cx="210311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3600" b="1" i="0">
          <a:solidFill>
            <a:srgbClr val="FF0000"/>
          </a:solidFill>
          <a:latin typeface="Georgia"/>
          <a:ea typeface="Georgia"/>
          <a:cs typeface="Georgia"/>
        </a:defRPr>
      </a:lvl1pPr>
    </p:titleStyle>
    <p:bodyStyle>
      <a:defPPr/>
      <a:lvl1pPr marL="0" lvl="0" indent="0">
        <a:defRPr b="0" i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880" y="15621"/>
            <a:ext cx="694055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99764" y="1303096"/>
            <a:ext cx="5174615" cy="115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9546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880" y="15621"/>
            <a:ext cx="694055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99764" y="1303096"/>
            <a:ext cx="5174615" cy="115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246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880" y="15621"/>
            <a:ext cx="694055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99764" y="1303096"/>
            <a:ext cx="5174615" cy="115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684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880" y="15621"/>
            <a:ext cx="694055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A6A6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99764" y="1303096"/>
            <a:ext cx="5174615" cy="115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8585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2/1/2024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8660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5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0" y="0"/>
            <a:ext cx="3505200" cy="5143500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1716151" y="1267967"/>
            <a:ext cx="7428230" cy="190055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428230"/>
              <a:gd name="ODFBottom" fmla="val 1900555"/>
              <a:gd name="ODFWidth" fmla="val 7428230"/>
              <a:gd name="ODFHeight" fmla="val 1900555"/>
            </a:gdLst>
            <a:ahLst/>
            <a:cxnLst/>
            <a:rect l="OXMLTextRectL" t="OXMLTextRectT" r="OXMLTextRectR" b="OXMLTextRectB"/>
            <a:pathLst>
              <a:path w="7428230" h="1900555">
                <a:moveTo>
                  <a:pt x="0" y="1900300"/>
                </a:moveTo>
                <a:lnTo>
                  <a:pt x="7427976" y="1900300"/>
                </a:lnTo>
                <a:lnTo>
                  <a:pt x="7427976" y="0"/>
                </a:lnTo>
                <a:lnTo>
                  <a:pt x="0" y="0"/>
                </a:lnTo>
                <a:lnTo>
                  <a:pt x="0" y="1900300"/>
                </a:lnTo>
                <a:close/>
              </a:path>
            </a:pathLst>
          </a:custGeom>
          <a:solidFill>
            <a:srgbClr val="D4ECF4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Shape 40"/>
          <p:cNvSpPr/>
          <p:nvPr/>
        </p:nvSpPr>
        <p:spPr>
          <a:xfrm>
            <a:off x="573087" y="2694432"/>
            <a:ext cx="568325" cy="4743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8325"/>
              <a:gd name="ODFBottom" fmla="val 474344"/>
              <a:gd name="ODFWidth" fmla="val 568325"/>
              <a:gd name="ODFHeight" fmla="val 474344"/>
            </a:gdLst>
            <a:ahLst/>
            <a:cxnLst/>
            <a:rect l="OXMLTextRectL" t="OXMLTextRectT" r="OXMLTextRectR" b="OXMLTextRectB"/>
            <a:pathLst>
              <a:path w="568325" h="474344">
                <a:moveTo>
                  <a:pt x="0" y="473837"/>
                </a:moveTo>
                <a:lnTo>
                  <a:pt x="568325" y="473837"/>
                </a:lnTo>
                <a:lnTo>
                  <a:pt x="568325" y="0"/>
                </a:lnTo>
                <a:lnTo>
                  <a:pt x="0" y="0"/>
                </a:lnTo>
                <a:lnTo>
                  <a:pt x="0" y="473837"/>
                </a:lnTo>
                <a:close/>
              </a:path>
            </a:pathLst>
          </a:custGeom>
          <a:solidFill>
            <a:srgbClr val="234957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1716151" y="1267980"/>
            <a:ext cx="565150" cy="47561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5150"/>
              <a:gd name="ODFBottom" fmla="val 475614"/>
              <a:gd name="ODFWidth" fmla="val 565150"/>
              <a:gd name="ODFHeight" fmla="val 475614"/>
            </a:gdLst>
            <a:ahLst/>
            <a:cxnLst/>
            <a:rect l="OXMLTextRectL" t="OXMLTextRectT" r="OXMLTextRectR" b="OXMLTextRectB"/>
            <a:pathLst>
              <a:path w="565150" h="475614">
                <a:moveTo>
                  <a:pt x="0" y="475145"/>
                </a:moveTo>
                <a:lnTo>
                  <a:pt x="565150" y="475145"/>
                </a:lnTo>
                <a:lnTo>
                  <a:pt x="565150" y="0"/>
                </a:lnTo>
                <a:lnTo>
                  <a:pt x="0" y="0"/>
                </a:lnTo>
                <a:lnTo>
                  <a:pt x="0" y="47514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2281301" y="800100"/>
            <a:ext cx="586104" cy="46799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86105"/>
              <a:gd name="ODFBottom" fmla="val 467994"/>
              <a:gd name="ODFWidth" fmla="val 586105"/>
              <a:gd name="ODFHeight" fmla="val 467994"/>
            </a:gdLst>
            <a:ahLst/>
            <a:cxnLst/>
            <a:rect l="OXMLTextRectL" t="OXMLTextRectT" r="OXMLTextRectR" b="OXMLTextRectB"/>
            <a:pathLst>
              <a:path w="586105" h="467994">
                <a:moveTo>
                  <a:pt x="0" y="467880"/>
                </a:moveTo>
                <a:lnTo>
                  <a:pt x="585787" y="467880"/>
                </a:lnTo>
                <a:lnTo>
                  <a:pt x="585787" y="0"/>
                </a:lnTo>
                <a:lnTo>
                  <a:pt x="0" y="0"/>
                </a:lnTo>
                <a:lnTo>
                  <a:pt x="0" y="46788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1141412" y="2694432"/>
            <a:ext cx="584200" cy="4743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84200"/>
              <a:gd name="ODFBottom" fmla="val 474344"/>
              <a:gd name="ODFWidth" fmla="val 584200"/>
              <a:gd name="ODFHeight" fmla="val 474344"/>
            </a:gdLst>
            <a:ahLst/>
            <a:cxnLst/>
            <a:rect l="OXMLTextRectL" t="OXMLTextRectT" r="OXMLTextRectR" b="OXMLTextRectB"/>
            <a:pathLst>
              <a:path w="584200" h="474344">
                <a:moveTo>
                  <a:pt x="0" y="473837"/>
                </a:moveTo>
                <a:lnTo>
                  <a:pt x="584200" y="473837"/>
                </a:lnTo>
                <a:lnTo>
                  <a:pt x="584200" y="0"/>
                </a:lnTo>
                <a:lnTo>
                  <a:pt x="0" y="0"/>
                </a:lnTo>
                <a:lnTo>
                  <a:pt x="0" y="473837"/>
                </a:lnTo>
                <a:close/>
              </a:path>
            </a:pathLst>
          </a:custGeom>
          <a:solidFill>
            <a:srgbClr val="D4ECF4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2281301" y="1267980"/>
            <a:ext cx="586104" cy="4826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86105"/>
              <a:gd name="ODFBottom" fmla="val 482600"/>
              <a:gd name="ODFWidth" fmla="val 586105"/>
              <a:gd name="ODFHeight" fmla="val 482600"/>
            </a:gdLst>
            <a:ahLst/>
            <a:cxnLst/>
            <a:rect l="OXMLTextRectL" t="OXMLTextRectT" r="OXMLTextRectR" b="OXMLTextRectB"/>
            <a:pathLst>
              <a:path w="586105" h="482600">
                <a:moveTo>
                  <a:pt x="0" y="482206"/>
                </a:moveTo>
                <a:lnTo>
                  <a:pt x="585787" y="482206"/>
                </a:lnTo>
                <a:lnTo>
                  <a:pt x="585787" y="0"/>
                </a:lnTo>
                <a:lnTo>
                  <a:pt x="0" y="0"/>
                </a:lnTo>
                <a:lnTo>
                  <a:pt x="0" y="482206"/>
                </a:lnTo>
                <a:close/>
              </a:path>
            </a:pathLst>
          </a:custGeom>
          <a:solidFill>
            <a:srgbClr val="234957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1141412" y="1743125"/>
            <a:ext cx="575309" cy="4679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75310"/>
              <a:gd name="ODFBottom" fmla="val 467994"/>
              <a:gd name="ODFWidth" fmla="val 575310"/>
              <a:gd name="ODFHeight" fmla="val 467994"/>
            </a:gdLst>
            <a:ahLst/>
            <a:cxnLst/>
            <a:rect l="OXMLTextRectL" t="OXMLTextRectT" r="OXMLTextRectR" b="OXMLTextRectB"/>
            <a:pathLst>
              <a:path w="575310" h="467994">
                <a:moveTo>
                  <a:pt x="0" y="467906"/>
                </a:moveTo>
                <a:lnTo>
                  <a:pt x="574738" y="467906"/>
                </a:lnTo>
                <a:lnTo>
                  <a:pt x="574738" y="0"/>
                </a:lnTo>
                <a:lnTo>
                  <a:pt x="0" y="0"/>
                </a:lnTo>
                <a:lnTo>
                  <a:pt x="0" y="467906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0" y="1743125"/>
            <a:ext cx="582930" cy="47561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82930"/>
              <a:gd name="ODFBottom" fmla="val 475614"/>
              <a:gd name="ODFWidth" fmla="val 582930"/>
              <a:gd name="ODFHeight" fmla="val 475614"/>
            </a:gdLst>
            <a:ahLst/>
            <a:cxnLst/>
            <a:rect l="OXMLTextRectL" t="OXMLTextRectT" r="OXMLTextRectR" b="OXMLTextRectB"/>
            <a:pathLst>
              <a:path w="582930" h="475614">
                <a:moveTo>
                  <a:pt x="0" y="475056"/>
                </a:moveTo>
                <a:lnTo>
                  <a:pt x="582612" y="475056"/>
                </a:lnTo>
                <a:lnTo>
                  <a:pt x="582612" y="0"/>
                </a:lnTo>
                <a:lnTo>
                  <a:pt x="0" y="0"/>
                </a:lnTo>
                <a:lnTo>
                  <a:pt x="0" y="475056"/>
                </a:lnTo>
                <a:close/>
              </a:path>
            </a:pathLst>
          </a:custGeom>
          <a:solidFill>
            <a:srgbClr val="D4ECF4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1716151" y="1743125"/>
            <a:ext cx="574675" cy="47561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74675"/>
              <a:gd name="ODFBottom" fmla="val 475614"/>
              <a:gd name="ODFWidth" fmla="val 574675"/>
              <a:gd name="ODFHeight" fmla="val 475614"/>
            </a:gdLst>
            <a:ahLst/>
            <a:cxnLst/>
            <a:rect l="OXMLTextRectL" t="OXMLTextRectT" r="OXMLTextRectR" b="OXMLTextRectB"/>
            <a:pathLst>
              <a:path w="574675" h="475614">
                <a:moveTo>
                  <a:pt x="0" y="475056"/>
                </a:moveTo>
                <a:lnTo>
                  <a:pt x="574675" y="475056"/>
                </a:lnTo>
                <a:lnTo>
                  <a:pt x="574675" y="0"/>
                </a:lnTo>
                <a:lnTo>
                  <a:pt x="0" y="0"/>
                </a:lnTo>
                <a:lnTo>
                  <a:pt x="0" y="475056"/>
                </a:lnTo>
                <a:close/>
              </a:path>
            </a:pathLst>
          </a:custGeom>
          <a:solidFill>
            <a:srgbClr val="234957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573087" y="2211031"/>
            <a:ext cx="568325" cy="48387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8325"/>
              <a:gd name="ODFBottom" fmla="val 483869"/>
              <a:gd name="ODFWidth" fmla="val 568325"/>
              <a:gd name="ODFHeight" fmla="val 483869"/>
            </a:gdLst>
            <a:ahLst/>
            <a:cxnLst/>
            <a:rect l="OXMLTextRectL" t="OXMLTextRectT" r="OXMLTextRectR" b="OXMLTextRectB"/>
            <a:pathLst>
              <a:path w="568325" h="483869">
                <a:moveTo>
                  <a:pt x="0" y="483400"/>
                </a:moveTo>
                <a:lnTo>
                  <a:pt x="568325" y="483400"/>
                </a:lnTo>
                <a:lnTo>
                  <a:pt x="568325" y="0"/>
                </a:lnTo>
                <a:lnTo>
                  <a:pt x="0" y="0"/>
                </a:lnTo>
                <a:lnTo>
                  <a:pt x="0" y="48340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Shape 49"/>
          <p:cNvSpPr/>
          <p:nvPr/>
        </p:nvSpPr>
        <p:spPr>
          <a:xfrm>
            <a:off x="1141412" y="2211031"/>
            <a:ext cx="584200" cy="48387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84200"/>
              <a:gd name="ODFBottom" fmla="val 483869"/>
              <a:gd name="ODFWidth" fmla="val 584200"/>
              <a:gd name="ODFHeight" fmla="val 483869"/>
            </a:gdLst>
            <a:ahLst/>
            <a:cxnLst/>
            <a:rect l="OXMLTextRectL" t="OXMLTextRectT" r="OXMLTextRectR" b="OXMLTextRectB"/>
            <a:pathLst>
              <a:path w="584200" h="483869">
                <a:moveTo>
                  <a:pt x="0" y="483400"/>
                </a:moveTo>
                <a:lnTo>
                  <a:pt x="584200" y="483400"/>
                </a:lnTo>
                <a:lnTo>
                  <a:pt x="584200" y="0"/>
                </a:lnTo>
                <a:lnTo>
                  <a:pt x="0" y="0"/>
                </a:lnTo>
                <a:lnTo>
                  <a:pt x="0" y="483400"/>
                </a:lnTo>
                <a:close/>
              </a:path>
            </a:pathLst>
          </a:custGeom>
          <a:solidFill>
            <a:srgbClr val="234957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2467429" y="1622806"/>
            <a:ext cx="6144820" cy="3441198"/>
          </a:xfrm>
          <a:prstGeom prst="rect">
            <a:avLst/>
          </a:prstGeom>
        </p:spPr>
        <p:txBody>
          <a:bodyPr vert="horz" wrap="square" lIns="0" tIns="133985" rIns="0" bIns="0">
            <a:spAutoFit/>
          </a:bodyPr>
          <a:lstStyle/>
          <a:p>
            <a:pPr marL="12700" marR="463550" indent="0" algn="ctr">
              <a:lnSpc>
                <a:spcPct val="71400"/>
              </a:lnSpc>
              <a:spcBef>
                <a:spcPts val="1055"/>
              </a:spcBef>
            </a:pPr>
            <a:r>
              <a:rPr sz="4800" b="1" spc="-165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РОДИТЕЛЬСКОЕ  </a:t>
            </a:r>
            <a:r>
              <a:rPr sz="4800" b="1" spc="-195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СОБРАНИЕ  </a:t>
            </a:r>
            <a:endParaRPr sz="4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461644" indent="0" algn="ctr">
              <a:lnSpc>
                <a:spcPct val="100000"/>
              </a:lnSpc>
              <a:spcBef>
                <a:spcPts val="1445"/>
              </a:spcBef>
            </a:pPr>
            <a:r>
              <a:rPr sz="4000" b="1" spc="-215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«ЕГЭ </a:t>
            </a:r>
            <a:r>
              <a:rPr sz="4000" b="1" spc="-575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sz="4000" b="1" spc="-500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b="1" spc="-225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</a:t>
            </a:r>
            <a:r>
              <a:rPr lang="ru-RU" sz="4000" b="1" spc="-225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sz="4000" b="1" spc="-225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sz="4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>
              <a:lnSpc>
                <a:spcPct val="100000"/>
              </a:lnSpc>
            </a:pPr>
            <a:endParaRPr sz="33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5"/>
              </a:spcBef>
            </a:pPr>
            <a:endParaRPr sz="3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1839595" indent="0" algn="l">
              <a:lnSpc>
                <a:spcPct val="100000"/>
              </a:lnSpc>
            </a:pPr>
            <a:r>
              <a:rPr lang="ru-RU" sz="2800" b="1" spc="-180" dirty="0" smtClean="0">
                <a:latin typeface="Georgia"/>
                <a:ea typeface="Georgia"/>
                <a:cs typeface="Georgia"/>
              </a:rPr>
              <a:t>         </a:t>
            </a:r>
            <a:r>
              <a:rPr lang="ru-RU" sz="2800" b="1" spc="-1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февраля</a:t>
            </a:r>
            <a:r>
              <a:rPr sz="2800" b="1" spc="-18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75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</a:t>
            </a:r>
            <a:r>
              <a:rPr lang="ru-RU" sz="2800" b="1" spc="-75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sz="2800" b="1" spc="15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b="1" spc="-16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  <a:endParaRPr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7437119" y="4587239"/>
            <a:ext cx="595883" cy="556259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8304" y="1082116"/>
            <a:ext cx="8410575" cy="751488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2400" b="0" u="sng" spc="-600" dirty="0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i="1" u="sng" spc="275" dirty="0" err="1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Приказ</a:t>
            </a:r>
            <a:r>
              <a:rPr sz="2400" i="1" u="sng" spc="27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i="1" u="sng" spc="180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Минпросвещения </a:t>
            </a:r>
            <a:r>
              <a:rPr sz="2400" i="1" u="sng" spc="165" dirty="0" err="1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Ро</a:t>
            </a:r>
            <a:r>
              <a:rPr lang="ru-RU" sz="2400" i="1" u="sng" spc="165" dirty="0" err="1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ссийской</a:t>
            </a:r>
            <a:r>
              <a:rPr lang="ru-RU" sz="2400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Федерации и </a:t>
            </a:r>
            <a:r>
              <a:rPr lang="ru-RU" sz="2400" i="1" u="sng" spc="165" dirty="0" err="1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Рособрнадзором</a:t>
            </a:r>
            <a:r>
              <a:rPr lang="ru-RU" sz="2400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2400" dirty="0">
              <a:latin typeface="Trebuchet MS"/>
              <a:ea typeface="Trebuchet MS"/>
              <a:cs typeface="Trebuchet MS"/>
            </a:endParaRPr>
          </a:p>
        </p:txBody>
      </p:sp>
      <p:sp>
        <p:nvSpPr>
          <p:cNvPr id="57" name="Shape 57"/>
          <p:cNvSpPr txBox="1"/>
          <p:nvPr/>
        </p:nvSpPr>
        <p:spPr>
          <a:xfrm>
            <a:off x="203200" y="1448179"/>
            <a:ext cx="8858250" cy="2254463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7620" indent="0" algn="ctr">
              <a:lnSpc>
                <a:spcPct val="100000"/>
              </a:lnSpc>
              <a:spcBef>
                <a:spcPts val="100"/>
              </a:spcBef>
            </a:pPr>
            <a:r>
              <a:rPr lang="ru-RU" sz="2400" u="sng" spc="-600" dirty="0" smtClean="0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400" u="sng" spc="-600" dirty="0">
              <a:solidFill>
                <a:srgbClr val="001F5F"/>
              </a:solidFill>
              <a:latin typeface="Times New Roman"/>
              <a:ea typeface="Times New Roman"/>
              <a:cs typeface="Times New Roman"/>
            </a:endParaRPr>
          </a:p>
          <a:p>
            <a:pPr marL="7620" indent="0" algn="ctr">
              <a:lnSpc>
                <a:spcPct val="100000"/>
              </a:lnSpc>
              <a:spcBef>
                <a:spcPts val="100"/>
              </a:spcBef>
            </a:pPr>
            <a:r>
              <a:rPr sz="2400" u="sng" spc="-600" dirty="0" smtClean="0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i="1" u="sng" spc="150" dirty="0" err="1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от</a:t>
            </a:r>
            <a:r>
              <a:rPr sz="2400" b="1" i="1" u="sng" spc="150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0</a:t>
            </a:r>
            <a:r>
              <a:rPr lang="ru-RU" sz="2400" b="1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sz="2400" b="1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ru-RU" sz="2400" b="1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04</a:t>
            </a:r>
            <a:r>
              <a:rPr sz="2400" b="1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.20</a:t>
            </a:r>
            <a:r>
              <a:rPr lang="ru-RU" sz="2400" b="1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23</a:t>
            </a:r>
            <a:r>
              <a:rPr sz="2400" b="1" i="1" u="sng" spc="16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21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№</a:t>
            </a:r>
            <a:r>
              <a:rPr lang="ru-RU" sz="2400" b="1" i="1" u="sng" spc="21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233</a:t>
            </a:r>
            <a:r>
              <a:rPr sz="2400" b="1" i="1" u="sng" spc="21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/</a:t>
            </a:r>
            <a:r>
              <a:rPr lang="ru-RU" sz="2400" b="1" i="1" u="sng" spc="21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552</a:t>
            </a:r>
            <a:r>
              <a:rPr sz="2400" b="1" i="1" u="sng" spc="21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ru-RU" sz="2400" b="1" i="1" u="sng" spc="215" dirty="0" smtClean="0">
              <a:solidFill>
                <a:srgbClr val="001F5F"/>
              </a:solidFill>
              <a:latin typeface="Trebuchet MS"/>
              <a:ea typeface="Trebuchet MS"/>
              <a:cs typeface="Trebuchet MS"/>
            </a:endParaRPr>
          </a:p>
          <a:p>
            <a:pPr marL="7620" indent="0" algn="ctr">
              <a:lnSpc>
                <a:spcPct val="100000"/>
              </a:lnSpc>
              <a:spcBef>
                <a:spcPts val="100"/>
              </a:spcBef>
            </a:pPr>
            <a:r>
              <a:rPr sz="2400" b="1" i="1" u="sng" spc="55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"</a:t>
            </a:r>
            <a:r>
              <a:rPr sz="2400" b="1" i="1" u="sng" spc="55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Об</a:t>
            </a:r>
            <a:r>
              <a:rPr sz="2400" b="1" i="1" u="sng" spc="-130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175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утверждении</a:t>
            </a:r>
            <a:endParaRPr sz="2400" dirty="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pPr marL="9525" indent="0" algn="ctr">
              <a:lnSpc>
                <a:spcPct val="100000"/>
              </a:lnSpc>
            </a:pPr>
            <a:r>
              <a:rPr sz="2400" u="sng" spc="-600" dirty="0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i="1" u="sng" spc="229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Порядка</a:t>
            </a:r>
            <a:r>
              <a:rPr sz="2400" b="1" i="1" u="sng" spc="229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140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проведения </a:t>
            </a:r>
            <a:r>
              <a:rPr sz="2400" b="1" i="1" u="sng" spc="135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государственной</a:t>
            </a:r>
            <a:r>
              <a:rPr sz="2400" b="1" i="1" u="sng" spc="-30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105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итоговой</a:t>
            </a:r>
            <a:endParaRPr sz="2400" dirty="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pPr marL="8890" indent="0" algn="ctr">
              <a:lnSpc>
                <a:spcPct val="100000"/>
              </a:lnSpc>
            </a:pPr>
            <a:r>
              <a:rPr sz="2400" u="sng" spc="-600" dirty="0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i="1" u="sng" spc="215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аттестации</a:t>
            </a:r>
            <a:r>
              <a:rPr sz="2400" b="1" i="1" u="sng" spc="215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155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по</a:t>
            </a:r>
            <a:r>
              <a:rPr sz="2400" b="1" i="1" u="sng" spc="155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165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образовательным</a:t>
            </a:r>
            <a:r>
              <a:rPr sz="2400" b="1" i="1" u="sng" spc="-95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175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программам</a:t>
            </a:r>
            <a:endParaRPr sz="2400" dirty="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pPr marL="5715" indent="0" algn="ctr">
              <a:lnSpc>
                <a:spcPct val="100000"/>
              </a:lnSpc>
            </a:pPr>
            <a:r>
              <a:rPr sz="2400" u="sng" spc="-600" dirty="0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i="1" u="sng" spc="75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среднего</a:t>
            </a:r>
            <a:r>
              <a:rPr sz="2400" b="1" i="1" u="sng" spc="75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70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общего</a:t>
            </a:r>
            <a:r>
              <a:rPr sz="2400" b="1" i="1" u="sng" spc="110" dirty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1" i="1" u="sng" spc="160" dirty="0" err="1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образования</a:t>
            </a:r>
            <a:r>
              <a:rPr sz="2400" b="1" i="1" u="sng" spc="160" dirty="0" smtClean="0">
                <a:solidFill>
                  <a:srgbClr val="001F5F"/>
                </a:solidFill>
                <a:latin typeface="Trebuchet MS"/>
                <a:ea typeface="Trebuchet MS"/>
                <a:cs typeface="Trebuchet MS"/>
              </a:rPr>
              <a:t>"</a:t>
            </a:r>
            <a:endParaRPr lang="ru-RU" sz="2400" b="1" i="1" u="sng" spc="160" dirty="0" smtClean="0">
              <a:solidFill>
                <a:srgbClr val="001F5F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59" name="Shape 59"/>
          <p:cNvPicPr/>
          <p:nvPr/>
        </p:nvPicPr>
        <p:blipFill>
          <a:blip r:embed="rId3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116114" y="1059544"/>
            <a:ext cx="8945336" cy="2905924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80975" marR="166370" algn="just">
              <a:lnSpc>
                <a:spcPct val="100000"/>
              </a:lnSpc>
              <a:spcBef>
                <a:spcPts val="10"/>
              </a:spcBef>
            </a:pPr>
            <a:r>
              <a:rPr lang="en-US" sz="20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spc="4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К </a:t>
            </a:r>
            <a:r>
              <a:rPr lang="ru-RU" sz="20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ru-RU" sz="2000" spc="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осударственной </a:t>
            </a:r>
            <a:r>
              <a:rPr lang="ru-RU" sz="20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итоговой </a:t>
            </a:r>
            <a:r>
              <a:rPr lang="ru-RU" sz="2000" spc="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аттестации </a:t>
            </a:r>
            <a:r>
              <a:rPr lang="ru-RU" sz="20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допускаются  </a:t>
            </a:r>
            <a:r>
              <a:rPr lang="ru-RU" sz="2000" spc="25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выпускники</a:t>
            </a:r>
            <a:r>
              <a:rPr lang="ru-RU" sz="2000" spc="-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spc="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имеющие </a:t>
            </a:r>
            <a:r>
              <a:rPr lang="ru-RU" sz="20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годовые </a:t>
            </a:r>
            <a:r>
              <a:rPr lang="ru-RU" sz="2000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отметки </a:t>
            </a:r>
            <a:r>
              <a:rPr lang="ru-RU" sz="2000" spc="-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sz="2000" spc="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всем </a:t>
            </a:r>
            <a:r>
              <a:rPr lang="ru-RU" sz="2000" spc="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предметам </a:t>
            </a:r>
            <a:r>
              <a:rPr lang="ru-RU" sz="2000" spc="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учебного </a:t>
            </a:r>
            <a:r>
              <a:rPr lang="ru-RU" sz="2000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плана </a:t>
            </a:r>
            <a:r>
              <a:rPr lang="ru-RU" sz="2000" spc="-3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2000" spc="2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10-11</a:t>
            </a:r>
            <a:r>
              <a:rPr lang="ru-RU" sz="2000" spc="1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классы </a:t>
            </a:r>
            <a:r>
              <a:rPr lang="ru-RU" sz="2400" spc="-1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</a:t>
            </a:r>
            <a:r>
              <a:rPr lang="ru-RU" sz="2400" spc="-2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ниже </a:t>
            </a:r>
            <a:r>
              <a:rPr lang="ru-RU" sz="2400" spc="3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удовлетворительных </a:t>
            </a:r>
            <a:r>
              <a:rPr lang="ru-RU" sz="2400" spc="-5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400" spc="-2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получивших  </a:t>
            </a:r>
            <a:r>
              <a:rPr lang="ru-RU" sz="2400" spc="-4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ЗАЧЕТ </a:t>
            </a:r>
            <a:r>
              <a:rPr lang="ru-RU" sz="2400" spc="-3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2400" spc="3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итоговое</a:t>
            </a:r>
            <a:r>
              <a:rPr lang="ru-RU" sz="2400" spc="7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spc="-5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сочинение.</a:t>
            </a:r>
            <a:endParaRPr lang="ru-RU" sz="24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" indent="0" algn="just">
              <a:lnSpc>
                <a:spcPct val="100000"/>
              </a:lnSpc>
            </a:pPr>
            <a:endParaRPr lang="ru-RU" sz="2000" spc="16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975" indent="87313" algn="just">
              <a:lnSpc>
                <a:spcPct val="100000"/>
              </a:lnSpc>
            </a:pPr>
            <a:r>
              <a:rPr lang="ru-RU" sz="2000" spc="16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Участники ЕГЭ вправе изменить (дополнить) перечень указанных в заявленных об участии в ЕГЭ учебных предметов, изменить сроки участия в ЕГЭ при наличии у них уважительных причин, подтвержденных документально.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9" name="Shape 59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8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/>
        </p:nvSpPr>
        <p:spPr>
          <a:xfrm>
            <a:off x="653142" y="1320800"/>
            <a:ext cx="8109857" cy="4000453"/>
          </a:xfrm>
          <a:prstGeom prst="rect">
            <a:avLst/>
          </a:prstGeom>
        </p:spPr>
        <p:txBody>
          <a:bodyPr vert="horz" wrap="square" lIns="0" tIns="222884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754"/>
              </a:spcBef>
            </a:pPr>
            <a:r>
              <a:rPr sz="2400" b="1" spc="-7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Цель</a:t>
            </a:r>
            <a:r>
              <a:rPr sz="2400" b="1" spc="-7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: </a:t>
            </a:r>
            <a:r>
              <a:rPr sz="2400" spc="150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допуск</a:t>
            </a:r>
            <a:r>
              <a:rPr sz="2400" spc="15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spc="21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к</a:t>
            </a:r>
            <a:r>
              <a:rPr sz="2400" spc="-3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ГИА</a:t>
            </a:r>
            <a:endParaRPr sz="24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  <a:p>
            <a:pPr marL="12700" indent="0" algn="l">
              <a:lnSpc>
                <a:spcPct val="100000"/>
              </a:lnSpc>
              <a:spcBef>
                <a:spcPts val="1660"/>
              </a:spcBef>
            </a:pPr>
            <a:r>
              <a:rPr sz="2400" b="1" spc="-2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Форма</a:t>
            </a:r>
            <a:r>
              <a:rPr sz="2400" b="1" spc="-2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: </a:t>
            </a:r>
            <a:r>
              <a:rPr sz="2400" spc="110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сочинение</a:t>
            </a:r>
            <a:r>
              <a:rPr sz="2400" spc="11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или</a:t>
            </a:r>
            <a:r>
              <a:rPr sz="2400" spc="56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spc="7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изложение</a:t>
            </a:r>
            <a:endParaRPr sz="24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  <a:p>
            <a:pPr marL="12700" indent="0" algn="l">
              <a:lnSpc>
                <a:spcPct val="100000"/>
              </a:lnSpc>
              <a:spcBef>
                <a:spcPts val="1654"/>
              </a:spcBef>
            </a:pPr>
            <a:r>
              <a:rPr sz="2400" b="1" spc="2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Результат</a:t>
            </a:r>
            <a:r>
              <a:rPr sz="2400" b="1" spc="2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: </a:t>
            </a:r>
            <a:r>
              <a:rPr sz="2400" spc="12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зачет</a:t>
            </a:r>
            <a:r>
              <a:rPr sz="2400" spc="12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или</a:t>
            </a:r>
            <a:r>
              <a:rPr sz="2400" spc="55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spc="120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незачет</a:t>
            </a:r>
            <a:endParaRPr sz="24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  <a:p>
            <a:pPr marL="12700" marR="658495" indent="0" algn="just">
              <a:lnSpc>
                <a:spcPct val="144500"/>
              </a:lnSpc>
              <a:spcBef>
                <a:spcPts val="5"/>
              </a:spcBef>
            </a:pPr>
            <a:r>
              <a:rPr sz="2400" b="1" spc="8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Дата </a:t>
            </a:r>
            <a:r>
              <a:rPr sz="24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проведения:</a:t>
            </a:r>
            <a:r>
              <a:rPr lang="ru-RU" sz="2400" b="1" dirty="0">
                <a:latin typeface="Georgia"/>
                <a:ea typeface="Georgia"/>
                <a:cs typeface="Georgia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первая среда декабря</a:t>
            </a:r>
            <a:endParaRPr sz="2400" b="1" spc="215" dirty="0">
              <a:solidFill>
                <a:srgbClr val="C00000"/>
              </a:solidFill>
              <a:latin typeface="Georgia"/>
              <a:ea typeface="Georgia"/>
              <a:cs typeface="Georgia"/>
            </a:endParaRPr>
          </a:p>
          <a:p>
            <a:pPr marL="12700" marR="658495" indent="0" algn="just">
              <a:lnSpc>
                <a:spcPct val="144500"/>
              </a:lnSpc>
              <a:spcBef>
                <a:spcPts val="5"/>
              </a:spcBef>
            </a:pPr>
            <a:r>
              <a:rPr sz="2400" b="1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Время</a:t>
            </a:r>
            <a:r>
              <a:rPr sz="2400" b="1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b="1" spc="-2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написания</a:t>
            </a:r>
            <a:r>
              <a:rPr sz="2400" b="1" spc="-2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: </a:t>
            </a:r>
            <a:r>
              <a:rPr sz="2400" spc="22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235 </a:t>
            </a:r>
            <a:r>
              <a:rPr sz="2400" spc="13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минут</a:t>
            </a:r>
            <a:r>
              <a:rPr sz="2400" spc="13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 </a:t>
            </a:r>
          </a:p>
          <a:p>
            <a:pPr marL="12700" marR="658495" indent="0" algn="just">
              <a:lnSpc>
                <a:spcPct val="144500"/>
              </a:lnSpc>
              <a:spcBef>
                <a:spcPts val="5"/>
              </a:spcBef>
            </a:pPr>
            <a:r>
              <a:rPr sz="2400" b="1" spc="-12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Начало</a:t>
            </a:r>
            <a:r>
              <a:rPr sz="2400" b="1" spc="-12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b="1" spc="-20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сочинения</a:t>
            </a:r>
            <a:r>
              <a:rPr sz="2400" b="1" spc="-2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:</a:t>
            </a:r>
            <a:r>
              <a:rPr sz="2400" b="1" spc="-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spc="12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10:00</a:t>
            </a:r>
          </a:p>
          <a:p>
            <a:pPr marL="12700" marR="658495" indent="0" algn="just">
              <a:lnSpc>
                <a:spcPct val="144500"/>
              </a:lnSpc>
              <a:spcBef>
                <a:spcPts val="5"/>
              </a:spcBef>
            </a:pPr>
            <a:endParaRPr sz="28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2452915" y="152400"/>
            <a:ext cx="6408256" cy="627736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95"/>
              </a:spcBef>
            </a:pPr>
            <a:r>
              <a:rPr sz="4000" b="0" u="sng" spc="-1005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0" spc="-11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ИТОГОВОЕ</a:t>
            </a:r>
            <a:r>
              <a:rPr sz="4000" spc="-28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0" spc="-105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СОЧИНЕНИЕ</a:t>
            </a:r>
            <a:endParaRPr sz="40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72" name="Shape 72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2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5719" y="975867"/>
            <a:ext cx="2989580" cy="4042410"/>
            <a:chOff x="45719" y="975867"/>
            <a:chExt cx="2989580" cy="4042410"/>
          </a:xfrm>
        </p:grpSpPr>
        <p:sp>
          <p:nvSpPr>
            <p:cNvPr id="4" name="object 4"/>
            <p:cNvSpPr/>
            <p:nvPr/>
          </p:nvSpPr>
          <p:spPr>
            <a:xfrm>
              <a:off x="2980181" y="982217"/>
              <a:ext cx="48895" cy="4029710"/>
            </a:xfrm>
            <a:custGeom>
              <a:avLst/>
              <a:gdLst/>
              <a:ahLst/>
              <a:cxnLst/>
              <a:rect l="l" t="t" r="r" b="b"/>
              <a:pathLst>
                <a:path w="48894" h="4029710">
                  <a:moveTo>
                    <a:pt x="0" y="0"/>
                  </a:moveTo>
                  <a:lnTo>
                    <a:pt x="48768" y="402912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" y="996695"/>
              <a:ext cx="1819656" cy="26106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1906523"/>
              <a:ext cx="1819656" cy="2418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3583" y="2692907"/>
              <a:ext cx="1723643" cy="229514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880" y="15621"/>
            <a:ext cx="81673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29335">
              <a:lnSpc>
                <a:spcPct val="100000"/>
              </a:lnSpc>
              <a:spcBef>
                <a:spcPts val="100"/>
              </a:spcBef>
            </a:pPr>
            <a:r>
              <a:rPr spc="120" dirty="0">
                <a:solidFill>
                  <a:srgbClr val="C00000"/>
                </a:solidFill>
              </a:rPr>
              <a:t>ИЗМЕНЕНИЯ</a:t>
            </a:r>
            <a:r>
              <a:rPr spc="-45" dirty="0">
                <a:solidFill>
                  <a:srgbClr val="C00000"/>
                </a:solidFill>
              </a:rPr>
              <a:t> </a:t>
            </a:r>
            <a:r>
              <a:rPr spc="125" dirty="0">
                <a:solidFill>
                  <a:srgbClr val="C00000"/>
                </a:solidFill>
              </a:rPr>
              <a:t>В</a:t>
            </a:r>
            <a:r>
              <a:rPr spc="-40" dirty="0">
                <a:solidFill>
                  <a:srgbClr val="C00000"/>
                </a:solidFill>
              </a:rPr>
              <a:t> </a:t>
            </a:r>
            <a:r>
              <a:rPr spc="80" dirty="0">
                <a:solidFill>
                  <a:srgbClr val="C00000"/>
                </a:solidFill>
              </a:rPr>
              <a:t>НОРМАТИВНО-</a:t>
            </a:r>
            <a:r>
              <a:rPr spc="90" dirty="0">
                <a:solidFill>
                  <a:srgbClr val="C00000"/>
                </a:solidFill>
              </a:rPr>
              <a:t>ПРАВОВОЙ</a:t>
            </a:r>
            <a:r>
              <a:rPr spc="-45" dirty="0">
                <a:solidFill>
                  <a:srgbClr val="C00000"/>
                </a:solidFill>
              </a:rPr>
              <a:t> </a:t>
            </a:r>
            <a:r>
              <a:rPr spc="110" dirty="0">
                <a:solidFill>
                  <a:srgbClr val="C00000"/>
                </a:solidFill>
              </a:rPr>
              <a:t>БАЗЕ</a:t>
            </a:r>
            <a:r>
              <a:rPr spc="-40" dirty="0">
                <a:solidFill>
                  <a:srgbClr val="C00000"/>
                </a:solidFill>
              </a:rPr>
              <a:t> </a:t>
            </a:r>
            <a:r>
              <a:rPr spc="95" dirty="0">
                <a:solidFill>
                  <a:srgbClr val="C00000"/>
                </a:solidFill>
              </a:rPr>
              <a:t>ПО</a:t>
            </a:r>
            <a:r>
              <a:rPr spc="-35" dirty="0">
                <a:solidFill>
                  <a:srgbClr val="C00000"/>
                </a:solidFill>
              </a:rPr>
              <a:t> </a:t>
            </a:r>
            <a:r>
              <a:rPr spc="90" dirty="0">
                <a:solidFill>
                  <a:srgbClr val="C00000"/>
                </a:solidFill>
              </a:rPr>
              <a:t>УСЛОВИЯМ </a:t>
            </a:r>
            <a:r>
              <a:rPr spc="65" dirty="0">
                <a:solidFill>
                  <a:srgbClr val="C00000"/>
                </a:solidFill>
              </a:rPr>
              <a:t>ВЫДАЧИ</a:t>
            </a:r>
            <a:r>
              <a:rPr spc="-60" dirty="0">
                <a:solidFill>
                  <a:srgbClr val="C00000"/>
                </a:solidFill>
              </a:rPr>
              <a:t> </a:t>
            </a:r>
            <a:r>
              <a:rPr spc="50" dirty="0">
                <a:solidFill>
                  <a:srgbClr val="C00000"/>
                </a:solidFill>
              </a:rPr>
              <a:t>АТТЕСТАТА</a:t>
            </a:r>
            <a:r>
              <a:rPr spc="-100" dirty="0">
                <a:solidFill>
                  <a:srgbClr val="C00000"/>
                </a:solidFill>
              </a:rPr>
              <a:t> </a:t>
            </a:r>
            <a:r>
              <a:rPr spc="110" dirty="0">
                <a:solidFill>
                  <a:srgbClr val="C00000"/>
                </a:solidFill>
              </a:rPr>
              <a:t>О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spc="135" dirty="0">
                <a:solidFill>
                  <a:srgbClr val="C00000"/>
                </a:solidFill>
              </a:rPr>
              <a:t>СРЕДНЕМ</a:t>
            </a:r>
            <a:r>
              <a:rPr spc="-40" dirty="0">
                <a:solidFill>
                  <a:srgbClr val="C00000"/>
                </a:solidFill>
              </a:rPr>
              <a:t> </a:t>
            </a:r>
            <a:r>
              <a:rPr spc="90" dirty="0">
                <a:solidFill>
                  <a:srgbClr val="C00000"/>
                </a:solidFill>
              </a:rPr>
              <a:t>ОБЩЕМ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85" dirty="0">
                <a:solidFill>
                  <a:srgbClr val="C00000"/>
                </a:solidFill>
              </a:rPr>
              <a:t>ОБРАЗОВАНИИ</a:t>
            </a:r>
          </a:p>
          <a:p>
            <a:pPr marL="12700">
              <a:lnSpc>
                <a:spcPct val="100000"/>
              </a:lnSpc>
            </a:pPr>
            <a:r>
              <a:rPr spc="215" dirty="0">
                <a:solidFill>
                  <a:srgbClr val="C00000"/>
                </a:solidFill>
              </a:rPr>
              <a:t>С</a:t>
            </a:r>
            <a:r>
              <a:rPr spc="-70" dirty="0">
                <a:solidFill>
                  <a:srgbClr val="C00000"/>
                </a:solidFill>
              </a:rPr>
              <a:t> </a:t>
            </a:r>
            <a:r>
              <a:rPr spc="70" dirty="0">
                <a:solidFill>
                  <a:srgbClr val="C00000"/>
                </a:solidFill>
              </a:rPr>
              <a:t>ОТЛИЧИЕМ</a:t>
            </a:r>
            <a:r>
              <a:rPr spc="-65" dirty="0">
                <a:solidFill>
                  <a:srgbClr val="C00000"/>
                </a:solidFill>
              </a:rPr>
              <a:t> </a:t>
            </a:r>
            <a:r>
              <a:rPr spc="80" dirty="0">
                <a:solidFill>
                  <a:srgbClr val="C00000"/>
                </a:solidFill>
              </a:rPr>
              <a:t>И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75" dirty="0">
                <a:solidFill>
                  <a:srgbClr val="C00000"/>
                </a:solidFill>
              </a:rPr>
              <a:t>МЕДАЛИ</a:t>
            </a:r>
            <a:r>
              <a:rPr spc="-25" dirty="0">
                <a:solidFill>
                  <a:srgbClr val="C00000"/>
                </a:solidFill>
              </a:rPr>
              <a:t> </a:t>
            </a:r>
            <a:r>
              <a:rPr spc="60" dirty="0">
                <a:solidFill>
                  <a:srgbClr val="C00000"/>
                </a:solidFill>
              </a:rPr>
              <a:t>«ЗА</a:t>
            </a:r>
            <a:r>
              <a:rPr spc="-70" dirty="0">
                <a:solidFill>
                  <a:srgbClr val="C00000"/>
                </a:solidFill>
              </a:rPr>
              <a:t> </a:t>
            </a:r>
            <a:r>
              <a:rPr spc="140" dirty="0">
                <a:solidFill>
                  <a:srgbClr val="C00000"/>
                </a:solidFill>
              </a:rPr>
              <a:t>ОСОБЫЕ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spc="130" dirty="0">
                <a:solidFill>
                  <a:srgbClr val="C00000"/>
                </a:solidFill>
              </a:rPr>
              <a:t>УСПЕХИ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spc="125" dirty="0">
                <a:solidFill>
                  <a:srgbClr val="C00000"/>
                </a:solidFill>
              </a:rPr>
              <a:t>В</a:t>
            </a:r>
            <a:r>
              <a:rPr spc="-45" dirty="0">
                <a:solidFill>
                  <a:srgbClr val="C00000"/>
                </a:solidFill>
              </a:rPr>
              <a:t> </a:t>
            </a:r>
            <a:r>
              <a:rPr spc="70" dirty="0">
                <a:solidFill>
                  <a:srgbClr val="C00000"/>
                </a:solidFill>
              </a:rPr>
              <a:t>УЧЕНИИ»</a:t>
            </a:r>
            <a:r>
              <a:rPr spc="-40" dirty="0">
                <a:solidFill>
                  <a:srgbClr val="C00000"/>
                </a:solidFill>
              </a:rPr>
              <a:t> </a:t>
            </a:r>
            <a:r>
              <a:rPr spc="125" dirty="0">
                <a:solidFill>
                  <a:srgbClr val="C00000"/>
                </a:solidFill>
              </a:rPr>
              <a:t>В</a:t>
            </a:r>
            <a:r>
              <a:rPr spc="-6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2024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-20" dirty="0">
                <a:solidFill>
                  <a:srgbClr val="C00000"/>
                </a:solidFill>
              </a:rPr>
              <a:t>ГОДУ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365372" y="1100454"/>
            <a:ext cx="5598795" cy="3798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10541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Возвращение</a:t>
            </a:r>
            <a:r>
              <a:rPr kumimoji="0" sz="1200" b="0" i="0" u="none" strike="noStrike" kern="0" cap="none" spc="-5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школу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«серебряных»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медалей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0" marR="102235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(ФЗ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от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04.08.2023</a:t>
            </a:r>
            <a:r>
              <a:rPr kumimoji="0" sz="1200" b="0" i="0" u="none" strike="noStrike" kern="0" cap="none" spc="-7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№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479-ФЗ</a:t>
            </a:r>
            <a:r>
              <a:rPr kumimoji="0" sz="12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«О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внесении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изменений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273-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ФЗ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0" marR="102235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«Об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образовании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Российской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Федерации»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-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вступил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 силу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с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01.09.2023)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153098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Вступили</a:t>
            </a:r>
            <a:r>
              <a:rPr kumimoji="0" sz="1200" b="0" i="1" u="none" strike="noStrike" kern="0" cap="none" spc="-45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1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в</a:t>
            </a:r>
            <a:r>
              <a:rPr kumimoji="0" sz="1200" b="0" i="1" u="none" strike="noStrike" kern="0" cap="none" spc="-3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1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силу</a:t>
            </a:r>
            <a:r>
              <a:rPr kumimoji="0" sz="1200" b="0" i="1" u="none" strike="noStrike" kern="0" cap="none" spc="-45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1" u="none" strike="noStrike" kern="0" cap="none" spc="-1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07.11.2023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Приказ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Министерства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просвещения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Российской Федерации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от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29.09.2023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12700" marR="282575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10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№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730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«Об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утверждении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Порядка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условий</a:t>
            </a:r>
            <a:r>
              <a:rPr kumimoji="0" sz="1200" b="0" i="0" u="none" strike="noStrike" kern="0" cap="none" spc="409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выдачи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медалей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«За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особые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успехи</a:t>
            </a:r>
            <a:r>
              <a:rPr kumimoji="0" sz="1200" b="0" i="0" u="none" strike="noStrike" kern="0" cap="none" spc="-6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</a:t>
            </a:r>
            <a:r>
              <a:rPr kumimoji="0" sz="1200" b="0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учении»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I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II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степеней»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Приказ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Министерства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просвещения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Российской Федерации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от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29.09.2023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12700" marR="231775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10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№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729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«Об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утверждении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образцов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описаний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медалей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«За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особые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успехи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</a:t>
            </a:r>
            <a:r>
              <a:rPr kumimoji="0" sz="1200" b="0" i="0" u="none" strike="noStrike" kern="0" cap="none" spc="-5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учении»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I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II</a:t>
            </a:r>
            <a:r>
              <a:rPr kumimoji="0" sz="12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степеней»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0" marR="248285" lvl="0" indent="0" algn="ctr" defTabSz="914400" eaLnBrk="1" fontAlgn="auto" latinLnBrk="0" hangingPunct="1">
              <a:lnSpc>
                <a:spcPct val="100000"/>
              </a:lnSpc>
              <a:spcBef>
                <a:spcPts val="1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Вступи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ли</a:t>
            </a:r>
            <a:r>
              <a:rPr kumimoji="0" sz="1200" b="0" i="1" u="none" strike="noStrike" kern="0" cap="none" spc="-4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1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в</a:t>
            </a:r>
            <a:r>
              <a:rPr kumimoji="0" sz="1200" b="0" i="1" u="none" strike="noStrike" kern="0" cap="none" spc="-35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1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силу</a:t>
            </a:r>
            <a:r>
              <a:rPr kumimoji="0" sz="1200" b="0" i="1" u="none" strike="noStrike" kern="0" cap="none" spc="-45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1" u="none" strike="noStrike" kern="0" cap="none" spc="-1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10.12.2023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Приказ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Министерства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просвещения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Российской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Федерации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от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16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ноября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2023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10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№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867</a:t>
            </a:r>
            <a:r>
              <a:rPr kumimoji="0" sz="1200" b="0" i="0" u="none" strike="noStrike" kern="0" cap="none" spc="-4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«О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внесении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изменений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Порядок</a:t>
            </a:r>
            <a:r>
              <a:rPr kumimoji="0" sz="1200" b="0" i="0" u="none" strike="noStrike" kern="0" cap="none" spc="-4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заполнения,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учета</a:t>
            </a:r>
            <a:r>
              <a:rPr kumimoji="0" sz="1200" b="0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выдачи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12700" marR="765175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аттестатов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основном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общем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среднем общем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образовании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</a:t>
            </a:r>
            <a:r>
              <a:rPr kumimoji="0" sz="12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их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дубликатов,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утвержденный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приказом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Министерства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просвещения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Российской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Федерации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от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5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октября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2020</a:t>
            </a:r>
            <a:r>
              <a:rPr kumimoji="0" sz="1200" b="0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10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№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546»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62743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849" y="2714688"/>
            <a:ext cx="3429000" cy="808355"/>
          </a:xfrm>
          <a:custGeom>
            <a:avLst/>
            <a:gdLst/>
            <a:ahLst/>
            <a:cxnLst/>
            <a:rect l="l" t="t" r="r" b="b"/>
            <a:pathLst>
              <a:path w="3429000" h="808354">
                <a:moveTo>
                  <a:pt x="0" y="807910"/>
                </a:moveTo>
                <a:lnTo>
                  <a:pt x="3429000" y="807910"/>
                </a:lnTo>
                <a:lnTo>
                  <a:pt x="3429000" y="0"/>
                </a:lnTo>
                <a:lnTo>
                  <a:pt x="0" y="0"/>
                </a:lnTo>
                <a:lnTo>
                  <a:pt x="0" y="807910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1531" y="2732277"/>
            <a:ext cx="33045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Аттестат</a:t>
            </a:r>
            <a:r>
              <a:rPr kumimoji="0" sz="1600" b="0" i="1" u="none" strike="noStrike" kern="0" cap="none" spc="30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о</a:t>
            </a:r>
            <a:r>
              <a:rPr kumimoji="0" sz="1600" b="0" i="1" u="none" strike="noStrike" kern="0" cap="none" spc="3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среднем</a:t>
            </a:r>
            <a:r>
              <a:rPr kumimoji="0" sz="1600" b="0" i="1" u="none" strike="noStrike" kern="0" cap="none" spc="3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общем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образовании</a:t>
            </a:r>
            <a:r>
              <a:rPr kumimoji="0" sz="1600" b="0" i="1" u="none" strike="noStrike" kern="0" cap="none" spc="3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   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с</a:t>
            </a:r>
            <a:r>
              <a:rPr kumimoji="0" sz="1600" b="0" i="1" u="none" strike="noStrike" kern="0" cap="none" spc="3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    </a:t>
            </a: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отличием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красного</a:t>
            </a: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цвета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14013" y="1159001"/>
            <a:ext cx="4754245" cy="13830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marR="19050" lvl="0" indent="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Выдаются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выпускникам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11</a:t>
            </a:r>
            <a:r>
              <a:rPr kumimoji="0" sz="1400" b="0" i="0" u="none" strike="noStrike" kern="0" cap="none" spc="-15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класса,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завершившим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обучение по</a:t>
            </a:r>
            <a:r>
              <a:rPr kumimoji="0" sz="1400" b="0" i="0" u="none" strike="noStrike" kern="0" cap="none" spc="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образовательным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программам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среднего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общего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образования,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имеющим</a:t>
            </a:r>
            <a:r>
              <a:rPr kumimoji="0" sz="1400" b="0" i="0" u="none" strike="noStrike" kern="0" cap="none" spc="3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итоговые</a:t>
            </a:r>
            <a:r>
              <a:rPr kumimoji="0" sz="1400" b="1" i="0" u="none" strike="noStrike" kern="0" cap="none" spc="-5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отметки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«отлично»</a:t>
            </a:r>
            <a:r>
              <a:rPr kumimoji="0" sz="1400" b="1" i="0" u="sng" strike="noStrike" kern="0" cap="none" spc="-4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kumimoji="0" sz="1400" b="1" i="0" u="sng" strike="noStrike" kern="0" cap="none" spc="-4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всем</a:t>
            </a:r>
            <a:r>
              <a:rPr kumimoji="0" sz="1400" b="1" i="0" u="sng" strike="noStrike" kern="0" cap="none" spc="-5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учебным</a:t>
            </a:r>
            <a:r>
              <a:rPr kumimoji="0" sz="1400" b="1" i="0" u="sng" strike="noStrike" kern="0" cap="none" spc="-35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предметам</a:t>
            </a:r>
            <a:r>
              <a:rPr kumimoji="0" sz="1400" b="1" i="0" u="sng" strike="noStrike" kern="0" cap="none" spc="-4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учебного</a:t>
            </a:r>
            <a:r>
              <a:rPr kumimoji="0" sz="1400" b="1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плана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4013" y="2538171"/>
            <a:ext cx="4887595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ЕГЭ:</a:t>
            </a:r>
            <a:r>
              <a:rPr kumimoji="0" sz="1400" b="1" i="0" u="none" strike="noStrike" kern="0" cap="none" spc="30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менее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баллов на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7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учебному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предмету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Русский</a:t>
            </a:r>
            <a:r>
              <a:rPr kumimoji="0" sz="1400" b="0" i="0" u="none" strike="noStrike" kern="0" cap="none" spc="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-1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язык</a:t>
            </a:r>
            <a:r>
              <a:rPr kumimoji="0" sz="1400" b="0" i="0" u="none" strike="noStrike" kern="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r>
              <a:rPr lang="ru-RU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kumimoji="0" sz="1400" b="0" i="0" u="none" strike="noStrike" kern="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менее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баллов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7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одному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сдаваемых учебных</a:t>
            </a:r>
            <a:r>
              <a:rPr kumimoji="0" sz="1400" b="0" i="0" u="none" strike="noStrike" kern="0" cap="none" spc="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предметов,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 rot="10800000" flipV="1">
            <a:off x="3991429" y="3497123"/>
            <a:ext cx="4601028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либо</a:t>
            </a:r>
            <a:r>
              <a:rPr kumimoji="0" sz="1400" b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kumimoji="0" sz="1400" b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баллов</a:t>
            </a:r>
            <a:r>
              <a:rPr kumimoji="0" sz="1400" b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kumimoji="0" sz="1400" b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</a:t>
            </a:r>
            <a:r>
              <a:rPr kumimoji="0" sz="1400" b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kumimoji="0" sz="1400" b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учебному</a:t>
            </a:r>
            <a:r>
              <a:rPr kumimoji="0" sz="1400" b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предмету</a:t>
            </a:r>
            <a:r>
              <a:rPr kumimoji="0" sz="1400" b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«Математика»</a:t>
            </a:r>
            <a:r>
              <a:rPr kumimoji="0" sz="1400" b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базового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уровня</a:t>
            </a:r>
            <a:r>
              <a:rPr kumimoji="0" sz="1400" b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(для</a:t>
            </a:r>
            <a:r>
              <a:rPr kumimoji="0" sz="1400" b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выпускников,</a:t>
            </a:r>
            <a:r>
              <a:rPr kumimoji="0" sz="1400" b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сдающих</a:t>
            </a:r>
            <a:r>
              <a:rPr kumimoji="0" sz="1400" b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только</a:t>
            </a:r>
            <a:r>
              <a:rPr kumimoji="0" sz="1400" b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учебные</a:t>
            </a:r>
            <a:r>
              <a:rPr kumimoji="0" sz="1400" b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предметы</a:t>
            </a:r>
            <a:r>
              <a:rPr kumimoji="0" sz="1400" b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«Русский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язык»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kumimoji="0" sz="1400" b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«Математика»</a:t>
            </a:r>
            <a:r>
              <a:rPr kumimoji="0" sz="1400" b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базового</a:t>
            </a:r>
            <a:r>
              <a:rPr kumimoji="0" sz="1400" b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уровня).</a:t>
            </a:r>
            <a:endParaRPr kumimoji="0" sz="1400" b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2849" y="3571887"/>
            <a:ext cx="3429000" cy="1300480"/>
          </a:xfrm>
          <a:custGeom>
            <a:avLst/>
            <a:gdLst/>
            <a:ahLst/>
            <a:cxnLst/>
            <a:rect l="l" t="t" r="r" b="b"/>
            <a:pathLst>
              <a:path w="3429000" h="1300479">
                <a:moveTo>
                  <a:pt x="0" y="1300353"/>
                </a:moveTo>
                <a:lnTo>
                  <a:pt x="3429000" y="1300353"/>
                </a:lnTo>
                <a:lnTo>
                  <a:pt x="3429000" y="0"/>
                </a:lnTo>
                <a:lnTo>
                  <a:pt x="0" y="0"/>
                </a:lnTo>
                <a:lnTo>
                  <a:pt x="0" y="1300353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1531" y="3589731"/>
            <a:ext cx="1381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1017905" algn="l"/>
              </a:tabLst>
              <a:defRPr/>
            </a:pP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Медаль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«За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1825" algn="l"/>
              </a:tabLst>
              <a:defRPr/>
            </a:pP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в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учении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72995" y="3589731"/>
            <a:ext cx="16433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996315" algn="l"/>
              </a:tabLst>
              <a:defRPr/>
            </a:pP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особые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успехи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5715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3565" algn="l"/>
              </a:tabLst>
              <a:defRPr/>
            </a:pP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I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степени: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531" y="4077715"/>
            <a:ext cx="330581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золотистый</a:t>
            </a:r>
            <a:r>
              <a:rPr kumimoji="0" sz="1600" b="0" i="1" u="none" strike="noStrike" kern="0" cap="none" spc="3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цвет,</a:t>
            </a:r>
            <a:r>
              <a:rPr kumimoji="0" sz="1600" b="0" i="1" u="none" strike="noStrike" kern="0" cap="none" spc="3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футляр</a:t>
            </a:r>
            <a:r>
              <a:rPr kumimoji="0" sz="1600" b="0" i="1" u="none" strike="noStrike" kern="0" cap="none" spc="3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с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изображением</a:t>
            </a:r>
            <a:r>
              <a:rPr kumimoji="0" sz="1600" b="0" i="1" u="none" strike="noStrike" kern="0" cap="none" spc="4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Государственного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герба</a:t>
            </a:r>
            <a:r>
              <a:rPr kumimoji="0" sz="1600" b="0" i="1" u="none" strike="noStrike" kern="0" cap="none" spc="-6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РФ</a:t>
            </a:r>
            <a:r>
              <a:rPr kumimoji="0" sz="1600" b="0" i="1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красного</a:t>
            </a: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цвета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0" dirty="0">
                <a:solidFill>
                  <a:srgbClr val="C00000"/>
                </a:solidFill>
              </a:rPr>
              <a:t>АТТЕСТАТ</a:t>
            </a:r>
            <a:r>
              <a:rPr spc="-110" dirty="0">
                <a:solidFill>
                  <a:srgbClr val="C00000"/>
                </a:solidFill>
              </a:rPr>
              <a:t> </a:t>
            </a:r>
            <a:r>
              <a:rPr spc="110" dirty="0">
                <a:solidFill>
                  <a:srgbClr val="C00000"/>
                </a:solidFill>
              </a:rPr>
              <a:t>О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135" dirty="0">
                <a:solidFill>
                  <a:srgbClr val="C00000"/>
                </a:solidFill>
              </a:rPr>
              <a:t>СРЕДНЕМ</a:t>
            </a:r>
            <a:r>
              <a:rPr spc="-60" dirty="0">
                <a:solidFill>
                  <a:srgbClr val="C00000"/>
                </a:solidFill>
              </a:rPr>
              <a:t> </a:t>
            </a:r>
            <a:r>
              <a:rPr spc="90" dirty="0">
                <a:solidFill>
                  <a:srgbClr val="C00000"/>
                </a:solidFill>
              </a:rPr>
              <a:t>ОБЩЕМ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95" dirty="0">
                <a:solidFill>
                  <a:srgbClr val="C00000"/>
                </a:solidFill>
              </a:rPr>
              <a:t>ОБРАЗОВАНИИ</a:t>
            </a:r>
            <a:r>
              <a:rPr spc="-40" dirty="0">
                <a:solidFill>
                  <a:srgbClr val="C00000"/>
                </a:solidFill>
              </a:rPr>
              <a:t> </a:t>
            </a:r>
            <a:r>
              <a:rPr spc="215" dirty="0">
                <a:solidFill>
                  <a:srgbClr val="C00000"/>
                </a:solidFill>
              </a:rPr>
              <a:t>С</a:t>
            </a:r>
            <a:r>
              <a:rPr spc="-60" dirty="0">
                <a:solidFill>
                  <a:srgbClr val="C00000"/>
                </a:solidFill>
              </a:rPr>
              <a:t> </a:t>
            </a:r>
            <a:r>
              <a:rPr spc="60" dirty="0">
                <a:solidFill>
                  <a:srgbClr val="C00000"/>
                </a:solidFill>
              </a:rPr>
              <a:t>ОТЛИЧИЕМ </a:t>
            </a:r>
            <a:r>
              <a:rPr spc="80" dirty="0">
                <a:solidFill>
                  <a:srgbClr val="C00000"/>
                </a:solidFill>
              </a:rPr>
              <a:t>И</a:t>
            </a:r>
            <a:r>
              <a:rPr spc="-60" dirty="0">
                <a:solidFill>
                  <a:srgbClr val="C00000"/>
                </a:solidFill>
              </a:rPr>
              <a:t> </a:t>
            </a:r>
            <a:r>
              <a:rPr spc="80" dirty="0">
                <a:solidFill>
                  <a:srgbClr val="C00000"/>
                </a:solidFill>
              </a:rPr>
              <a:t>МЕДАЛЬ</a:t>
            </a:r>
            <a:r>
              <a:rPr spc="-35" dirty="0">
                <a:solidFill>
                  <a:srgbClr val="C00000"/>
                </a:solidFill>
              </a:rPr>
              <a:t> </a:t>
            </a:r>
            <a:r>
              <a:rPr spc="60" dirty="0">
                <a:solidFill>
                  <a:srgbClr val="C00000"/>
                </a:solidFill>
              </a:rPr>
              <a:t>«ЗА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spc="140" dirty="0">
                <a:solidFill>
                  <a:srgbClr val="C00000"/>
                </a:solidFill>
              </a:rPr>
              <a:t>ОСОБЫЕ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spc="130" dirty="0">
                <a:solidFill>
                  <a:srgbClr val="C00000"/>
                </a:solidFill>
              </a:rPr>
              <a:t>УСПЕХИ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125" dirty="0">
                <a:solidFill>
                  <a:srgbClr val="C00000"/>
                </a:solidFill>
              </a:rPr>
              <a:t>В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70" dirty="0">
                <a:solidFill>
                  <a:srgbClr val="C00000"/>
                </a:solidFill>
              </a:rPr>
              <a:t>УЧЕНИИ»</a:t>
            </a:r>
            <a:r>
              <a:rPr spc="-20" dirty="0">
                <a:solidFill>
                  <a:srgbClr val="C00000"/>
                </a:solidFill>
              </a:rPr>
              <a:t> </a:t>
            </a:r>
            <a:r>
              <a:rPr spc="-185" dirty="0">
                <a:solidFill>
                  <a:srgbClr val="C00000"/>
                </a:solidFill>
              </a:rPr>
              <a:t>I</a:t>
            </a:r>
            <a:r>
              <a:rPr spc="-60" dirty="0">
                <a:solidFill>
                  <a:srgbClr val="C00000"/>
                </a:solidFill>
              </a:rPr>
              <a:t> </a:t>
            </a:r>
            <a:r>
              <a:rPr spc="105" dirty="0">
                <a:solidFill>
                  <a:srgbClr val="C00000"/>
                </a:solidFill>
              </a:rPr>
              <a:t>СТЕПЕНИ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214287" y="610590"/>
            <a:ext cx="3500754" cy="2066289"/>
            <a:chOff x="214287" y="610590"/>
            <a:chExt cx="3500754" cy="2066289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0124" y="1071549"/>
              <a:ext cx="2214626" cy="1071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287" y="610590"/>
              <a:ext cx="1721243" cy="20659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6375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849" y="2714688"/>
            <a:ext cx="3429000" cy="808355"/>
          </a:xfrm>
          <a:custGeom>
            <a:avLst/>
            <a:gdLst/>
            <a:ahLst/>
            <a:cxnLst/>
            <a:rect l="l" t="t" r="r" b="b"/>
            <a:pathLst>
              <a:path w="3429000" h="808354">
                <a:moveTo>
                  <a:pt x="0" y="807910"/>
                </a:moveTo>
                <a:lnTo>
                  <a:pt x="3429000" y="807910"/>
                </a:lnTo>
                <a:lnTo>
                  <a:pt x="3429000" y="0"/>
                </a:lnTo>
                <a:lnTo>
                  <a:pt x="0" y="0"/>
                </a:lnTo>
                <a:lnTo>
                  <a:pt x="0" y="807910"/>
                </a:lnTo>
                <a:close/>
              </a:path>
            </a:pathLst>
          </a:custGeom>
          <a:ln w="12700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1531" y="2732277"/>
            <a:ext cx="14592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08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1332865" algn="l"/>
              </a:tabLst>
              <a:defRPr/>
            </a:pP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Аттестат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о 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образовании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6232" y="2732277"/>
            <a:ext cx="165988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675" marR="5080" lvl="0" indent="-6731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673100" algn="l"/>
                <a:tab pos="996315" algn="l"/>
              </a:tabLst>
              <a:defRPr/>
            </a:pP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среднем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общем </a:t>
            </a: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с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отличием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531" y="3220338"/>
            <a:ext cx="2043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сине-голубого</a:t>
            </a:r>
            <a:r>
              <a:rPr kumimoji="0" sz="1600" b="0" i="1" u="none" strike="noStrike" kern="0" cap="none" spc="-4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цвета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2765" y="1087374"/>
            <a:ext cx="5163820" cy="19524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010" marR="0" lvl="0" indent="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Выдаются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выпускникам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класса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завершившим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915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kumimoji="0" sz="14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образовательным</a:t>
            </a:r>
            <a:r>
              <a:rPr kumimoji="0" sz="1400" b="0" i="0" u="none" strike="noStrike" kern="0" cap="none" spc="-5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программам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среднего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общего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образования,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имеющим</a:t>
            </a:r>
            <a:r>
              <a:rPr kumimoji="0" sz="1400" b="0" i="0" u="none" strike="noStrike" kern="0" cap="none" spc="-5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kumimoji="0" lang="ru-RU" sz="1400" b="0" i="0" u="none" strike="noStrike" kern="0" cap="none" spc="-50" normalizeH="0" baseline="0" noProof="0" dirty="0" smtClean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42240" lvl="0" indent="0" defTabSz="914400" eaLnBrk="1" fontAlgn="auto" latinLnBrk="0" hangingPunct="1"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итоговые</a:t>
            </a:r>
            <a:r>
              <a:rPr kumimoji="0" sz="14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отметки</a:t>
            </a:r>
            <a:r>
              <a:rPr kumimoji="0" sz="14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успеваемости</a:t>
            </a:r>
            <a:r>
              <a:rPr kumimoji="0" sz="14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«отлично»</a:t>
            </a:r>
            <a:r>
              <a:rPr kumimoji="0" sz="1400" b="1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kumimoji="0" sz="14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</a:t>
            </a:r>
            <a:r>
              <a:rPr kumimoji="0" sz="1400" b="1" i="0" u="sng" strike="noStrike" kern="0" cap="none" spc="-35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</a:t>
            </a:r>
            <a:r>
              <a:rPr kumimoji="0" sz="1400" b="1" i="0" u="sng" strike="noStrike" kern="0" cap="none" spc="-45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 err="1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двух</a:t>
            </a:r>
            <a:r>
              <a:rPr kumimoji="0" sz="1400" b="1" i="0" u="sng" strike="noStrike" kern="0" cap="none" spc="-3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0" normalizeH="0" baseline="0" noProof="0" dirty="0" err="1" smtClean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отметок</a:t>
            </a:r>
            <a:r>
              <a:rPr kumimoji="0" sz="1400" b="1" i="0" u="sng" strike="noStrike" kern="0" cap="none" spc="-25" normalizeH="0" baseline="0" noProof="0" dirty="0" smtClean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sng" strike="noStrike" kern="0" cap="none" spc="-10" normalizeH="0" baseline="0" noProof="0" dirty="0" smtClean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kumimoji="0" sz="1400" b="1" i="0" u="sng" strike="noStrike" kern="0" cap="none" spc="-10" normalizeH="0" baseline="0" noProof="0" dirty="0" err="1" smtClean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хорошо</a:t>
            </a:r>
            <a:r>
              <a:rPr kumimoji="0" sz="1400" b="1" i="0" u="sng" strike="noStrike" kern="0" cap="none" spc="-10" normalizeH="0" baseline="0" noProof="0" dirty="0">
                <a:ln>
                  <a:noFill/>
                </a:ln>
                <a:effectLst/>
                <a:uLnTx/>
                <a:uFill>
                  <a:solidFill>
                    <a:srgbClr val="585858"/>
                  </a:solidFill>
                </a:u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ЕГЭ:</a:t>
            </a:r>
            <a:r>
              <a:rPr kumimoji="0" sz="1400" b="1" i="0" u="none" strike="noStrike" kern="0" cap="none" spc="29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ru-RU" sz="1400" b="1" i="0" u="none" strike="noStrike" kern="0" cap="none" spc="290" normalizeH="0" baseline="0" noProof="0" dirty="0" smtClean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42240" lvl="0" indent="0" defTabSz="914400" eaLnBrk="1" fontAlgn="auto" latinLnBrk="0" hangingPunct="1"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</a:t>
            </a:r>
            <a:r>
              <a:rPr kumimoji="0" sz="1400" b="0" i="0" u="none" strike="noStrike" kern="0" cap="none" spc="-25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менее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kumimoji="0" sz="1400" b="0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баллов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7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учебному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предмету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Русский</a:t>
            </a:r>
            <a:r>
              <a:rPr kumimoji="0" sz="1400" b="0" i="0" u="none" strike="noStrike" kern="0" cap="none" spc="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-1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язык</a:t>
            </a:r>
            <a:r>
              <a:rPr kumimoji="0" sz="1400" b="0" i="0" u="none" strike="noStrike" kern="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r>
              <a:rPr lang="ru-RU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kumimoji="0" sz="1400" b="0" i="0" u="none" strike="noStrike" kern="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менее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баллов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7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одному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сдаваемых учебных</a:t>
            </a:r>
            <a:r>
              <a:rPr kumimoji="0" sz="1400" b="0" i="0" u="none" strike="noStrike" kern="0" cap="none" spc="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предметов,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2765" y="3156857"/>
            <a:ext cx="4768471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либо</a:t>
            </a:r>
            <a:r>
              <a:rPr kumimoji="0" sz="1400" b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kumimoji="0" sz="1400" b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баллов</a:t>
            </a:r>
            <a:r>
              <a:rPr kumimoji="0" sz="1400" b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kumimoji="0" sz="1400" b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</a:t>
            </a:r>
            <a:r>
              <a:rPr kumimoji="0" sz="1400" b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kumimoji="0" sz="1400" b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учебному</a:t>
            </a:r>
            <a:r>
              <a:rPr kumimoji="0" sz="1400" b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предмету</a:t>
            </a:r>
            <a:r>
              <a:rPr kumimoji="0" sz="1400" b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«Математика»</a:t>
            </a:r>
            <a:r>
              <a:rPr kumimoji="0" sz="1400" b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базового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уровня</a:t>
            </a:r>
            <a:r>
              <a:rPr kumimoji="0" sz="1400" b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(для</a:t>
            </a:r>
            <a:r>
              <a:rPr kumimoji="0" sz="1400" b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выпускников,</a:t>
            </a:r>
            <a:r>
              <a:rPr kumimoji="0" sz="1400" b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сдающих</a:t>
            </a:r>
            <a:r>
              <a:rPr kumimoji="0" sz="1400" b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только</a:t>
            </a:r>
            <a:r>
              <a:rPr kumimoji="0" sz="1400" b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учебные</a:t>
            </a:r>
            <a:r>
              <a:rPr kumimoji="0" sz="1400" b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предметы</a:t>
            </a:r>
            <a:r>
              <a:rPr kumimoji="0" sz="1400" b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«Русский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язык»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kumimoji="0" sz="1400" b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«Математика»</a:t>
            </a:r>
            <a:r>
              <a:rPr kumimoji="0" sz="1400" b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базового</a:t>
            </a:r>
            <a:r>
              <a:rPr kumimoji="0" sz="1400" b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sz="1400" b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уровня).</a:t>
            </a:r>
            <a:endParaRPr kumimoji="0" sz="1400" b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2849" y="3571887"/>
            <a:ext cx="3429000" cy="1300480"/>
          </a:xfrm>
          <a:custGeom>
            <a:avLst/>
            <a:gdLst/>
            <a:ahLst/>
            <a:cxnLst/>
            <a:rect l="l" t="t" r="r" b="b"/>
            <a:pathLst>
              <a:path w="3429000" h="1300479">
                <a:moveTo>
                  <a:pt x="0" y="1300353"/>
                </a:moveTo>
                <a:lnTo>
                  <a:pt x="3429000" y="1300353"/>
                </a:lnTo>
                <a:lnTo>
                  <a:pt x="3429000" y="0"/>
                </a:lnTo>
                <a:lnTo>
                  <a:pt x="0" y="0"/>
                </a:lnTo>
                <a:lnTo>
                  <a:pt x="0" y="1300353"/>
                </a:lnTo>
                <a:close/>
              </a:path>
            </a:pathLst>
          </a:custGeom>
          <a:ln w="12700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531" y="3589731"/>
            <a:ext cx="1381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1017905" algn="l"/>
              </a:tabLst>
              <a:defRPr/>
            </a:pP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Медаль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25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«За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14045" algn="l"/>
              </a:tabLst>
              <a:defRPr/>
            </a:pP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в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учении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72995" y="3589731"/>
            <a:ext cx="16433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996315" algn="l"/>
              </a:tabLst>
              <a:defRPr/>
            </a:pP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особые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25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успехи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1665" algn="l"/>
              </a:tabLst>
              <a:defRPr/>
            </a:pPr>
            <a:r>
              <a:rPr kumimoji="0" sz="1600" b="0" i="1" u="none" strike="noStrike" kern="0" cap="none" spc="-25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II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степени: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1531" y="4077715"/>
            <a:ext cx="330581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серебристый</a:t>
            </a:r>
            <a:r>
              <a:rPr kumimoji="0" sz="1600" b="0" i="1" u="none" strike="noStrike" kern="0" cap="none" spc="235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цвет,</a:t>
            </a:r>
            <a:r>
              <a:rPr kumimoji="0" sz="1600" b="0" i="1" u="none" strike="noStrike" kern="0" cap="none" spc="229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футляр</a:t>
            </a:r>
            <a:r>
              <a:rPr kumimoji="0" sz="1600" b="0" i="1" u="none" strike="noStrike" kern="0" cap="none" spc="235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1600" b="0" i="1" u="none" strike="noStrike" kern="0" cap="none" spc="-5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с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изображением</a:t>
            </a:r>
            <a:r>
              <a:rPr kumimoji="0" sz="1600" b="0" i="1" u="none" strike="noStrike" kern="0" cap="none" spc="42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Государственного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герба</a:t>
            </a:r>
            <a:r>
              <a:rPr kumimoji="0" sz="1600" b="0" i="1" u="none" strike="noStrike" kern="0" cap="none" spc="-7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РФ</a:t>
            </a:r>
            <a:r>
              <a:rPr kumimoji="0" sz="1600" b="0" i="1" u="none" strike="noStrike" kern="0" cap="none" spc="-45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синего</a:t>
            </a:r>
            <a:r>
              <a:rPr kumimoji="0" sz="1600" b="0" i="1" u="none" strike="noStrike" kern="0" cap="none" spc="-55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548ED4"/>
                </a:solidFill>
                <a:effectLst/>
                <a:uLnTx/>
                <a:uFillTx/>
                <a:latin typeface="Arial"/>
                <a:cs typeface="Arial"/>
              </a:rPr>
              <a:t>цвета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0" dirty="0">
                <a:solidFill>
                  <a:srgbClr val="C00000"/>
                </a:solidFill>
              </a:rPr>
              <a:t>АТТЕСТАТ</a:t>
            </a:r>
            <a:r>
              <a:rPr spc="-110" dirty="0">
                <a:solidFill>
                  <a:srgbClr val="C00000"/>
                </a:solidFill>
              </a:rPr>
              <a:t> </a:t>
            </a:r>
            <a:r>
              <a:rPr spc="110" dirty="0">
                <a:solidFill>
                  <a:srgbClr val="C00000"/>
                </a:solidFill>
              </a:rPr>
              <a:t>О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135" dirty="0">
                <a:solidFill>
                  <a:srgbClr val="C00000"/>
                </a:solidFill>
              </a:rPr>
              <a:t>СРЕДНЕМ</a:t>
            </a:r>
            <a:r>
              <a:rPr spc="-60" dirty="0">
                <a:solidFill>
                  <a:srgbClr val="C00000"/>
                </a:solidFill>
              </a:rPr>
              <a:t> </a:t>
            </a:r>
            <a:r>
              <a:rPr spc="90" dirty="0">
                <a:solidFill>
                  <a:srgbClr val="C00000"/>
                </a:solidFill>
              </a:rPr>
              <a:t>ОБЩЕМ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95" dirty="0">
                <a:solidFill>
                  <a:srgbClr val="C00000"/>
                </a:solidFill>
              </a:rPr>
              <a:t>ОБРАЗОВАНИИ</a:t>
            </a:r>
            <a:r>
              <a:rPr spc="-40" dirty="0">
                <a:solidFill>
                  <a:srgbClr val="C00000"/>
                </a:solidFill>
              </a:rPr>
              <a:t> </a:t>
            </a:r>
            <a:r>
              <a:rPr spc="215" dirty="0">
                <a:solidFill>
                  <a:srgbClr val="C00000"/>
                </a:solidFill>
              </a:rPr>
              <a:t>С</a:t>
            </a:r>
            <a:r>
              <a:rPr spc="-60" dirty="0">
                <a:solidFill>
                  <a:srgbClr val="C00000"/>
                </a:solidFill>
              </a:rPr>
              <a:t> </a:t>
            </a:r>
            <a:r>
              <a:rPr spc="60" dirty="0">
                <a:solidFill>
                  <a:srgbClr val="C00000"/>
                </a:solidFill>
              </a:rPr>
              <a:t>ОТЛИЧИЕМ </a:t>
            </a:r>
            <a:r>
              <a:rPr spc="80" dirty="0">
                <a:solidFill>
                  <a:srgbClr val="C00000"/>
                </a:solidFill>
              </a:rPr>
              <a:t>И</a:t>
            </a:r>
            <a:r>
              <a:rPr spc="-60" dirty="0">
                <a:solidFill>
                  <a:srgbClr val="C00000"/>
                </a:solidFill>
              </a:rPr>
              <a:t> </a:t>
            </a:r>
            <a:r>
              <a:rPr spc="80" dirty="0">
                <a:solidFill>
                  <a:srgbClr val="C00000"/>
                </a:solidFill>
              </a:rPr>
              <a:t>МЕДАЛЬ</a:t>
            </a:r>
            <a:r>
              <a:rPr spc="-35" dirty="0">
                <a:solidFill>
                  <a:srgbClr val="C00000"/>
                </a:solidFill>
              </a:rPr>
              <a:t> </a:t>
            </a:r>
            <a:r>
              <a:rPr spc="60" dirty="0">
                <a:solidFill>
                  <a:srgbClr val="C00000"/>
                </a:solidFill>
              </a:rPr>
              <a:t>«ЗА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140" dirty="0">
                <a:solidFill>
                  <a:srgbClr val="C00000"/>
                </a:solidFill>
              </a:rPr>
              <a:t>ОСОБЫЕ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spc="130" dirty="0">
                <a:solidFill>
                  <a:srgbClr val="C00000"/>
                </a:solidFill>
              </a:rPr>
              <a:t>УСПЕХИ</a:t>
            </a:r>
            <a:r>
              <a:rPr spc="-45" dirty="0">
                <a:solidFill>
                  <a:srgbClr val="C00000"/>
                </a:solidFill>
              </a:rPr>
              <a:t> </a:t>
            </a:r>
            <a:r>
              <a:rPr spc="125" dirty="0">
                <a:solidFill>
                  <a:srgbClr val="C00000"/>
                </a:solidFill>
              </a:rPr>
              <a:t>В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spc="70" dirty="0">
                <a:solidFill>
                  <a:srgbClr val="C00000"/>
                </a:solidFill>
              </a:rPr>
              <a:t>УЧЕНИИ»</a:t>
            </a:r>
            <a:r>
              <a:rPr spc="-20" dirty="0">
                <a:solidFill>
                  <a:srgbClr val="C00000"/>
                </a:solidFill>
              </a:rPr>
              <a:t> </a:t>
            </a:r>
            <a:r>
              <a:rPr spc="-185" dirty="0">
                <a:solidFill>
                  <a:srgbClr val="C00000"/>
                </a:solidFill>
              </a:rPr>
              <a:t>II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spc="105" dirty="0">
                <a:solidFill>
                  <a:srgbClr val="C00000"/>
                </a:solidFill>
              </a:rPr>
              <a:t>СТЕПЕНИ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142836" y="571525"/>
            <a:ext cx="3500754" cy="2133600"/>
            <a:chOff x="142836" y="571525"/>
            <a:chExt cx="3500754" cy="213360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0123" y="1142923"/>
              <a:ext cx="2143125" cy="10715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836" y="571525"/>
              <a:ext cx="1759470" cy="21335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062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0037" y="2143125"/>
            <a:ext cx="8078470" cy="0"/>
          </a:xfrm>
          <a:custGeom>
            <a:avLst/>
            <a:gdLst/>
            <a:ahLst/>
            <a:cxnLst/>
            <a:rect l="l" t="t" r="r" b="b"/>
            <a:pathLst>
              <a:path w="8078470">
                <a:moveTo>
                  <a:pt x="0" y="0"/>
                </a:moveTo>
                <a:lnTo>
                  <a:pt x="8078431" y="0"/>
                </a:lnTo>
              </a:path>
            </a:pathLst>
          </a:custGeom>
          <a:ln w="1270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879" y="15621"/>
            <a:ext cx="8522627" cy="720709"/>
          </a:xfrm>
          <a:prstGeom prst="rect">
            <a:avLst/>
          </a:prstGeom>
        </p:spPr>
        <p:txBody>
          <a:bodyPr vert="horz" wrap="square" lIns="0" tIns="287019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100" dirty="0">
                <a:solidFill>
                  <a:srgbClr val="C00000"/>
                </a:solidFill>
              </a:rPr>
              <a:t>ОБЯЗАТЕЛЬНЫЕ</a:t>
            </a:r>
            <a:r>
              <a:rPr sz="2800" b="1" spc="-45" dirty="0">
                <a:solidFill>
                  <a:srgbClr val="C00000"/>
                </a:solidFill>
              </a:rPr>
              <a:t> </a:t>
            </a:r>
            <a:r>
              <a:rPr sz="2800" b="1" spc="114" dirty="0">
                <a:solidFill>
                  <a:srgbClr val="C00000"/>
                </a:solidFill>
              </a:rPr>
              <a:t>УЧЕБНЫЕ</a:t>
            </a:r>
            <a:r>
              <a:rPr sz="2800" b="1" spc="-40" dirty="0">
                <a:solidFill>
                  <a:srgbClr val="C00000"/>
                </a:solidFill>
              </a:rPr>
              <a:t> </a:t>
            </a:r>
            <a:r>
              <a:rPr sz="2800" b="1" spc="114" dirty="0">
                <a:solidFill>
                  <a:srgbClr val="C00000"/>
                </a:solidFill>
              </a:rPr>
              <a:t>ПРЕДМЕТЫ</a:t>
            </a:r>
            <a:r>
              <a:rPr sz="2800" b="1" spc="-65" dirty="0">
                <a:solidFill>
                  <a:srgbClr val="C00000"/>
                </a:solidFill>
              </a:rPr>
              <a:t> </a:t>
            </a:r>
            <a:r>
              <a:rPr sz="2800" b="1" spc="60" dirty="0">
                <a:solidFill>
                  <a:srgbClr val="C00000"/>
                </a:solidFill>
              </a:rPr>
              <a:t>ГИА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6112" y="963359"/>
            <a:ext cx="785177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-127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Приказ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Министерства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просвещения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Российской</a:t>
            </a:r>
            <a:r>
              <a:rPr kumimoji="0" sz="14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Федерации,</a:t>
            </a:r>
            <a:r>
              <a:rPr kumimoji="0" sz="1400" b="0" i="0" u="none" strike="noStrike" kern="0" cap="none" spc="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Федеральной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службы</a:t>
            </a:r>
            <a:r>
              <a:rPr kumimoji="0" sz="1400" b="0" i="0" u="none" strike="noStrike" kern="0" cap="none" spc="4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по</a:t>
            </a:r>
            <a:r>
              <a:rPr kumimoji="0" sz="1400" b="0" i="0" u="none" strike="noStrike" kern="0" cap="none" spc="4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надзору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в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сфере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образования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науки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от 04.04.2023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№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233/552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«Об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утверждении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Порядка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проведения государственной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итоговой</a:t>
            </a:r>
            <a:r>
              <a:rPr kumimoji="0" sz="1400" b="0" i="0" u="none" strike="noStrike" kern="0" cap="none" spc="1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аттестации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по</a:t>
            </a:r>
            <a:r>
              <a:rPr kumimoji="0" sz="1400" b="0" i="0" u="none" strike="noStrike" kern="0" cap="none" spc="3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образовательным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программам среднего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общего образования»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85138" y="2742438"/>
            <a:ext cx="63163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Пункт</a:t>
            </a:r>
            <a:r>
              <a:rPr kumimoji="0" sz="1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9.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635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ГИА</a:t>
            </a:r>
            <a:r>
              <a:rPr kumimoji="0" sz="1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в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форме</a:t>
            </a:r>
            <a:r>
              <a:rPr kumimoji="0" sz="18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ЕГЭ</a:t>
            </a:r>
            <a:r>
              <a:rPr kumimoji="0" sz="1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-1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проводится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по</a:t>
            </a:r>
            <a:r>
              <a:rPr kumimoji="0" sz="1800" b="0" i="1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учебным</a:t>
            </a:r>
            <a:r>
              <a:rPr kumimoji="0" sz="1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предметам</a:t>
            </a:r>
            <a:r>
              <a:rPr kumimoji="0" sz="18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«Русский</a:t>
            </a:r>
            <a:r>
              <a:rPr kumimoji="0" sz="1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язык»</a:t>
            </a:r>
            <a:r>
              <a:rPr kumimoji="0" sz="1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и</a:t>
            </a:r>
            <a:r>
              <a:rPr kumimoji="0" sz="1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«Математика»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635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(далее</a:t>
            </a:r>
            <a:r>
              <a:rPr kumimoji="0" sz="1800" b="0" i="1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вместе</a:t>
            </a:r>
            <a:r>
              <a:rPr kumimoji="0" sz="1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–</a:t>
            </a:r>
            <a:r>
              <a:rPr kumimoji="0" sz="1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обязательные</a:t>
            </a:r>
            <a:r>
              <a:rPr kumimoji="0" sz="1800" b="1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учебные</a:t>
            </a:r>
            <a:r>
              <a:rPr kumimoji="0" sz="1800" b="1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предметы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).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1060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/>
        </p:nvSpPr>
        <p:spPr>
          <a:xfrm>
            <a:off x="703943" y="961232"/>
            <a:ext cx="7959514" cy="37030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2540" indent="0" algn="ctr">
              <a:lnSpc>
                <a:spcPts val="2735"/>
              </a:lnSpc>
              <a:spcBef>
                <a:spcPts val="1640"/>
              </a:spcBef>
            </a:pPr>
            <a:r>
              <a:rPr sz="2400" spc="13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Выпускникам</a:t>
            </a:r>
            <a:r>
              <a:rPr sz="2400" spc="13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4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</a:t>
            </a:r>
            <a:r>
              <a:rPr sz="2400" spc="9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допущенным</a:t>
            </a:r>
            <a:r>
              <a:rPr sz="2400" spc="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</a:t>
            </a:r>
            <a:r>
              <a:rPr sz="2400" spc="409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государственной</a:t>
            </a:r>
            <a:endParaRPr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ts val="2590"/>
              </a:lnSpc>
            </a:pPr>
            <a:r>
              <a:rPr sz="24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400" spc="3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итоговой</a:t>
            </a:r>
            <a:r>
              <a:rPr sz="2400" spc="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sz="2400" spc="12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аттестации</a:t>
            </a:r>
            <a:r>
              <a:rPr sz="2400" spc="12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4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</a:t>
            </a:r>
            <a:r>
              <a:rPr sz="2400" spc="4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прошедшим</a:t>
            </a:r>
            <a:endParaRPr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20725" marR="713740" indent="0" algn="ctr">
              <a:lnSpc>
                <a:spcPts val="2590"/>
              </a:lnSpc>
              <a:spcBef>
                <a:spcPts val="180"/>
              </a:spcBef>
            </a:pPr>
            <a:r>
              <a:rPr sz="2400" spc="12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государственную</a:t>
            </a:r>
            <a:r>
              <a:rPr sz="24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2400" spc="4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итоговую</a:t>
            </a:r>
            <a:r>
              <a:rPr sz="2400" spc="4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sz="2400" spc="13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аттестацию</a:t>
            </a:r>
            <a:r>
              <a:rPr sz="2400" spc="13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 </a:t>
            </a:r>
            <a:r>
              <a:rPr sz="2400" spc="9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установленные</a:t>
            </a:r>
            <a:r>
              <a:rPr sz="24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сроки</a:t>
            </a:r>
            <a:r>
              <a:rPr sz="24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или</a:t>
            </a:r>
            <a:r>
              <a:rPr sz="2400" spc="3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7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получившим</a:t>
            </a:r>
            <a:endParaRPr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5" marR="5080" indent="0" algn="ctr">
              <a:lnSpc>
                <a:spcPts val="2590"/>
              </a:lnSpc>
              <a:spcBef>
                <a:spcPts val="10"/>
              </a:spcBef>
            </a:pPr>
            <a:r>
              <a:rPr sz="2400" spc="8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неудовлетворительные</a:t>
            </a:r>
            <a:r>
              <a:rPr sz="24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7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результаты</a:t>
            </a:r>
            <a:r>
              <a:rPr sz="24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4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sz="2400" spc="1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6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обязательных</a:t>
            </a:r>
            <a:r>
              <a:rPr sz="2400" spc="6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400" spc="10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экзаменах</a:t>
            </a:r>
            <a:r>
              <a:rPr sz="24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8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sz="24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14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русскому</a:t>
            </a:r>
            <a:r>
              <a:rPr sz="2400" spc="114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языку</a:t>
            </a:r>
            <a:r>
              <a:rPr sz="24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sz="2400" spc="12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математике</a:t>
            </a:r>
            <a:r>
              <a:rPr sz="2400" spc="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400" spc="-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либо</a:t>
            </a:r>
            <a:r>
              <a:rPr sz="2400" spc="-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400" spc="8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получившим</a:t>
            </a:r>
            <a:r>
              <a:rPr sz="24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повторно</a:t>
            </a:r>
            <a:r>
              <a:rPr sz="2400" spc="2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8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неудовлетворительный</a:t>
            </a:r>
            <a:endParaRPr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5339" indent="0" algn="l">
              <a:lnSpc>
                <a:spcPts val="2415"/>
              </a:lnSpc>
            </a:pPr>
            <a:r>
              <a:rPr sz="2400" spc="7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</a:t>
            </a:r>
            <a:r>
              <a:rPr sz="24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8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sz="24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8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одному</a:t>
            </a:r>
            <a:r>
              <a:rPr sz="24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5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</a:t>
            </a:r>
            <a:r>
              <a:rPr sz="2400" spc="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0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этих</a:t>
            </a:r>
            <a:r>
              <a:rPr sz="2400" spc="10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0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предметов</a:t>
            </a:r>
            <a:r>
              <a:rPr sz="2400" spc="7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endParaRPr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95300" marR="487680" indent="0" algn="ctr">
              <a:lnSpc>
                <a:spcPct val="90000"/>
              </a:lnSpc>
              <a:spcBef>
                <a:spcPts val="145"/>
              </a:spcBef>
            </a:pPr>
            <a:r>
              <a:rPr sz="2400" spc="5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дополнительные</a:t>
            </a:r>
            <a:r>
              <a:rPr sz="2400" spc="5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сроки</a:t>
            </a:r>
            <a:r>
              <a:rPr sz="24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2400" spc="13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выдается</a:t>
            </a:r>
            <a:r>
              <a:rPr sz="2400" u="sng" spc="13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u="sng" spc="1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справка</a:t>
            </a:r>
            <a:r>
              <a:rPr sz="2400" b="1" spc="1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4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</a:t>
            </a:r>
            <a:r>
              <a:rPr sz="2400" spc="4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400" spc="7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обучении</a:t>
            </a:r>
            <a:r>
              <a:rPr sz="24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9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sz="2400" spc="7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образовательном</a:t>
            </a:r>
            <a:r>
              <a:rPr sz="2400" spc="75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учреждении</a:t>
            </a:r>
            <a:r>
              <a:rPr sz="2400" spc="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8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sz="2400" spc="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2400" spc="85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установленной</a:t>
            </a:r>
            <a:r>
              <a:rPr sz="2400" spc="19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spc="1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форме</a:t>
            </a:r>
            <a:r>
              <a:rPr sz="2400" spc="1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7" name="Shape 67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406095" y="872744"/>
            <a:ext cx="8201659" cy="1871345"/>
          </a:xfrm>
          <a:prstGeom prst="rect">
            <a:avLst/>
          </a:prstGeom>
        </p:spPr>
        <p:txBody>
          <a:bodyPr vert="horz" wrap="square" lIns="0" tIns="74295" rIns="0" bIns="0">
            <a:spAutoFit/>
          </a:bodyPr>
          <a:lstStyle/>
          <a:p>
            <a:pPr marL="142240" marR="139700" indent="0" algn="ctr">
              <a:lnSpc>
                <a:spcPts val="3890"/>
              </a:lnSpc>
              <a:spcBef>
                <a:spcPts val="585"/>
              </a:spcBef>
            </a:pPr>
            <a:r>
              <a:rPr sz="3600" spc="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Для</a:t>
            </a:r>
            <a:r>
              <a:rPr sz="3600" spc="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600" spc="175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участия</a:t>
            </a:r>
            <a:r>
              <a:rPr sz="3600" spc="17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600" spc="29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в </a:t>
            </a:r>
            <a:r>
              <a:rPr sz="3600" spc="17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ЕГЭ </a:t>
            </a:r>
            <a:r>
              <a:rPr sz="3600" spc="150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обучающемуся</a:t>
            </a:r>
            <a:r>
              <a:rPr sz="3600" spc="15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 </a:t>
            </a:r>
            <a:r>
              <a:rPr sz="3600" spc="114" dirty="0" err="1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необходимо</a:t>
            </a:r>
            <a:r>
              <a:rPr sz="3600" spc="254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600" spc="29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в</a:t>
            </a:r>
            <a:endParaRPr sz="3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  <a:p>
            <a:pPr marL="0" indent="0" algn="ctr">
              <a:lnSpc>
                <a:spcPct val="100000"/>
              </a:lnSpc>
              <a:spcBef>
                <a:spcPts val="1945"/>
              </a:spcBef>
            </a:pPr>
            <a:r>
              <a:rPr sz="3600" b="1" spc="-3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СРОК </a:t>
            </a:r>
            <a:r>
              <a:rPr sz="3600" b="1" spc="3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ДО </a:t>
            </a:r>
            <a:r>
              <a:rPr sz="3600" b="1" spc="610" dirty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1</a:t>
            </a:r>
            <a:r>
              <a:rPr sz="3600" b="1" spc="61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600" b="1" spc="-13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ФЕВРАЛЯ </a:t>
            </a:r>
            <a:r>
              <a:rPr sz="3600" b="1" spc="-20" dirty="0" smtClean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202</a:t>
            </a:r>
            <a:r>
              <a:rPr lang="ru-RU" sz="3600" b="1" spc="-20" dirty="0" smtClean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4</a:t>
            </a:r>
            <a:r>
              <a:rPr sz="3600" b="1" spc="195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600" b="1" spc="-15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ГОДА</a:t>
            </a:r>
            <a:endParaRPr sz="3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2362200" y="59258"/>
            <a:ext cx="6629400" cy="690574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4"/>
              </a:spcBef>
            </a:pPr>
            <a:r>
              <a:rPr sz="4400" spc="-14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РЕГИСТРАЦИЯ </a:t>
            </a:r>
            <a:r>
              <a:rPr sz="4400" spc="-5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4400" spc="-34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400" spc="-1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ЕГЭ</a:t>
            </a:r>
            <a:endParaRPr sz="440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2066798" y="719073"/>
            <a:ext cx="622427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6224015" y="0"/>
                </a:lnTo>
              </a:path>
            </a:pathLst>
          </a:custGeom>
          <a:ln w="53339">
            <a:solidFill>
              <a:srgbClr val="FF0000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82879" y="2976372"/>
            <a:ext cx="2407920" cy="1234439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214884" y="2910839"/>
            <a:ext cx="2415540" cy="1274064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230427" y="3003804"/>
            <a:ext cx="2312746" cy="1139291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230427" y="3003804"/>
            <a:ext cx="2313305" cy="113982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313305"/>
              <a:gd name="ODFBottom" fmla="val 1139825"/>
              <a:gd name="ODFWidth" fmla="val 2313305"/>
              <a:gd name="ODFHeight" fmla="val 1139825"/>
            </a:gdLst>
            <a:ahLst/>
            <a:cxnLst/>
            <a:rect l="OXMLTextRectL" t="OXMLTextRectT" r="OXMLTextRectR" b="OXMLTextRectB"/>
            <a:pathLst>
              <a:path w="2313305" h="1139825">
                <a:moveTo>
                  <a:pt x="0" y="189864"/>
                </a:moveTo>
                <a:lnTo>
                  <a:pt x="6782" y="139376"/>
                </a:lnTo>
                <a:lnTo>
                  <a:pt x="25924" y="94017"/>
                </a:lnTo>
                <a:lnTo>
                  <a:pt x="55616" y="55594"/>
                </a:lnTo>
                <a:lnTo>
                  <a:pt x="94047" y="25912"/>
                </a:lnTo>
                <a:lnTo>
                  <a:pt x="139408" y="6779"/>
                </a:lnTo>
                <a:lnTo>
                  <a:pt x="189890" y="0"/>
                </a:lnTo>
                <a:lnTo>
                  <a:pt x="2122881" y="0"/>
                </a:lnTo>
                <a:lnTo>
                  <a:pt x="2173369" y="6779"/>
                </a:lnTo>
                <a:lnTo>
                  <a:pt x="2218728" y="25912"/>
                </a:lnTo>
                <a:lnTo>
                  <a:pt x="2257151" y="55594"/>
                </a:lnTo>
                <a:lnTo>
                  <a:pt x="2286833" y="94017"/>
                </a:lnTo>
                <a:lnTo>
                  <a:pt x="2305966" y="139376"/>
                </a:lnTo>
                <a:lnTo>
                  <a:pt x="2312746" y="189864"/>
                </a:lnTo>
                <a:lnTo>
                  <a:pt x="2312746" y="949401"/>
                </a:lnTo>
                <a:lnTo>
                  <a:pt x="2305966" y="999882"/>
                </a:lnTo>
                <a:lnTo>
                  <a:pt x="2286833" y="1045243"/>
                </a:lnTo>
                <a:lnTo>
                  <a:pt x="2257151" y="1083675"/>
                </a:lnTo>
                <a:lnTo>
                  <a:pt x="2218728" y="1113366"/>
                </a:lnTo>
                <a:lnTo>
                  <a:pt x="2173369" y="1132508"/>
                </a:lnTo>
                <a:lnTo>
                  <a:pt x="2122881" y="1139291"/>
                </a:lnTo>
                <a:lnTo>
                  <a:pt x="189890" y="1139291"/>
                </a:lnTo>
                <a:lnTo>
                  <a:pt x="139408" y="1132508"/>
                </a:lnTo>
                <a:lnTo>
                  <a:pt x="94047" y="1113366"/>
                </a:lnTo>
                <a:lnTo>
                  <a:pt x="55616" y="1083675"/>
                </a:lnTo>
                <a:lnTo>
                  <a:pt x="25924" y="1045243"/>
                </a:lnTo>
                <a:lnTo>
                  <a:pt x="6782" y="999882"/>
                </a:lnTo>
                <a:lnTo>
                  <a:pt x="0" y="949401"/>
                </a:lnTo>
                <a:lnTo>
                  <a:pt x="0" y="18986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1" name="Shape 91"/>
          <p:cNvSpPr txBox="1"/>
          <p:nvPr/>
        </p:nvSpPr>
        <p:spPr>
          <a:xfrm>
            <a:off x="228600" y="2993263"/>
            <a:ext cx="2286000" cy="936154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405765" indent="0" algn="l">
              <a:lnSpc>
                <a:spcPct val="100000"/>
              </a:lnSpc>
              <a:spcBef>
                <a:spcPts val="100"/>
              </a:spcBef>
            </a:pPr>
            <a:r>
              <a:rPr sz="2000" b="1" spc="-22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20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12700" marR="5080" indent="0" algn="ctr">
              <a:lnSpc>
                <a:spcPct val="100000"/>
              </a:lnSpc>
            </a:pPr>
            <a:r>
              <a:rPr sz="2000" b="1" spc="-220">
                <a:solidFill>
                  <a:schemeClr val="tx1"/>
                </a:solidFill>
                <a:latin typeface="Arial"/>
                <a:ea typeface="Arial"/>
                <a:cs typeface="Arial"/>
              </a:rPr>
              <a:t>офиц</a:t>
            </a:r>
            <a:r>
              <a:rPr sz="2000" b="1" spc="-210">
                <a:solidFill>
                  <a:schemeClr val="tx1"/>
                </a:solidFill>
                <a:latin typeface="Arial"/>
                <a:ea typeface="Arial"/>
                <a:cs typeface="Arial"/>
              </a:rPr>
              <a:t>и</a:t>
            </a:r>
            <a:r>
              <a:rPr sz="2000" b="1" spc="-190">
                <a:solidFill>
                  <a:schemeClr val="tx1"/>
                </a:solidFill>
                <a:latin typeface="Arial"/>
                <a:ea typeface="Arial"/>
                <a:cs typeface="Arial"/>
              </a:rPr>
              <a:t>альный  </a:t>
            </a:r>
            <a:r>
              <a:rPr sz="2000" b="1" spc="-20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портал</a:t>
            </a:r>
            <a:endParaRPr sz="20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3300984" y="2976372"/>
            <a:ext cx="2327148" cy="1234439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3352800" y="3028950"/>
            <a:ext cx="2232279" cy="1139290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3347846" y="3003804"/>
            <a:ext cx="2232659" cy="113982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232660"/>
              <a:gd name="ODFBottom" fmla="val 1139825"/>
              <a:gd name="ODFWidth" fmla="val 2232660"/>
              <a:gd name="ODFHeight" fmla="val 1139825"/>
            </a:gdLst>
            <a:ahLst/>
            <a:cxnLst/>
            <a:rect l="OXMLTextRectL" t="OXMLTextRectT" r="OXMLTextRectR" b="OXMLTextRectB"/>
            <a:pathLst>
              <a:path w="2232660" h="1139825">
                <a:moveTo>
                  <a:pt x="0" y="189864"/>
                </a:moveTo>
                <a:lnTo>
                  <a:pt x="6788" y="139376"/>
                </a:lnTo>
                <a:lnTo>
                  <a:pt x="25940" y="94017"/>
                </a:lnTo>
                <a:lnTo>
                  <a:pt x="55641" y="55594"/>
                </a:lnTo>
                <a:lnTo>
                  <a:pt x="94074" y="25912"/>
                </a:lnTo>
                <a:lnTo>
                  <a:pt x="139420" y="6779"/>
                </a:lnTo>
                <a:lnTo>
                  <a:pt x="189864" y="0"/>
                </a:lnTo>
                <a:lnTo>
                  <a:pt x="2042414" y="0"/>
                </a:lnTo>
                <a:lnTo>
                  <a:pt x="2092858" y="6779"/>
                </a:lnTo>
                <a:lnTo>
                  <a:pt x="2138204" y="25912"/>
                </a:lnTo>
                <a:lnTo>
                  <a:pt x="2176637" y="55594"/>
                </a:lnTo>
                <a:lnTo>
                  <a:pt x="2206338" y="94017"/>
                </a:lnTo>
                <a:lnTo>
                  <a:pt x="2225490" y="139376"/>
                </a:lnTo>
                <a:lnTo>
                  <a:pt x="2232279" y="189864"/>
                </a:lnTo>
                <a:lnTo>
                  <a:pt x="2232279" y="949401"/>
                </a:lnTo>
                <a:lnTo>
                  <a:pt x="2225490" y="999882"/>
                </a:lnTo>
                <a:lnTo>
                  <a:pt x="2206338" y="1045243"/>
                </a:lnTo>
                <a:lnTo>
                  <a:pt x="2176637" y="1083675"/>
                </a:lnTo>
                <a:lnTo>
                  <a:pt x="2138204" y="1113366"/>
                </a:lnTo>
                <a:lnTo>
                  <a:pt x="2092858" y="1132508"/>
                </a:lnTo>
                <a:lnTo>
                  <a:pt x="2042414" y="1139291"/>
                </a:lnTo>
                <a:lnTo>
                  <a:pt x="189864" y="1139291"/>
                </a:lnTo>
                <a:lnTo>
                  <a:pt x="139420" y="1132508"/>
                </a:lnTo>
                <a:lnTo>
                  <a:pt x="94074" y="1113366"/>
                </a:lnTo>
                <a:lnTo>
                  <a:pt x="55641" y="1083675"/>
                </a:lnTo>
                <a:lnTo>
                  <a:pt x="25940" y="1045243"/>
                </a:lnTo>
                <a:lnTo>
                  <a:pt x="6788" y="999882"/>
                </a:lnTo>
                <a:lnTo>
                  <a:pt x="0" y="949401"/>
                </a:lnTo>
                <a:lnTo>
                  <a:pt x="0" y="18986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5" name="Shape 95"/>
          <p:cNvSpPr txBox="1"/>
          <p:nvPr/>
        </p:nvSpPr>
        <p:spPr>
          <a:xfrm>
            <a:off x="3429000" y="3176142"/>
            <a:ext cx="2057400" cy="756919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2400" b="1" spc="-190">
                <a:solidFill>
                  <a:schemeClr val="tx1"/>
                </a:solidFill>
                <a:latin typeface="Arial"/>
                <a:ea typeface="Arial"/>
                <a:cs typeface="Arial"/>
              </a:rPr>
              <a:t>Ли</a:t>
            </a:r>
            <a:r>
              <a:rPr sz="2400" b="1" spc="-160">
                <a:solidFill>
                  <a:schemeClr val="tx1"/>
                </a:solidFill>
                <a:latin typeface="Arial"/>
                <a:ea typeface="Arial"/>
                <a:cs typeface="Arial"/>
              </a:rPr>
              <a:t>ч</a:t>
            </a:r>
            <a:r>
              <a:rPr sz="2400" b="1" spc="-165">
                <a:solidFill>
                  <a:schemeClr val="tx1"/>
                </a:solidFill>
                <a:latin typeface="Arial"/>
                <a:ea typeface="Arial"/>
                <a:cs typeface="Arial"/>
              </a:rPr>
              <a:t>ный  </a:t>
            </a:r>
            <a:r>
              <a:rPr sz="2400" b="1" spc="-50">
                <a:solidFill>
                  <a:schemeClr val="tx1"/>
                </a:solidFill>
                <a:latin typeface="Arial"/>
                <a:ea typeface="Arial"/>
                <a:cs typeface="Arial"/>
              </a:rPr>
              <a:t>к</a:t>
            </a:r>
            <a:r>
              <a:rPr sz="2400" b="1" spc="-155">
                <a:solidFill>
                  <a:schemeClr val="tx1"/>
                </a:solidFill>
                <a:latin typeface="Arial"/>
                <a:ea typeface="Arial"/>
                <a:cs typeface="Arial"/>
              </a:rPr>
              <a:t>абин</a:t>
            </a:r>
            <a:r>
              <a:rPr sz="2400" b="1" spc="-140">
                <a:solidFill>
                  <a:schemeClr val="tx1"/>
                </a:solidFill>
                <a:latin typeface="Arial"/>
                <a:ea typeface="Arial"/>
                <a:cs typeface="Arial"/>
              </a:rPr>
              <a:t>е</a:t>
            </a:r>
            <a:r>
              <a:rPr sz="2400" b="1" spc="-245">
                <a:solidFill>
                  <a:schemeClr val="tx1"/>
                </a:solidFill>
                <a:latin typeface="Arial"/>
                <a:ea typeface="Arial"/>
                <a:cs typeface="Arial"/>
              </a:rPr>
              <a:t>т</a:t>
            </a:r>
            <a:endParaRPr sz="24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" name="Shape 96"/>
          <p:cNvSpPr/>
          <p:nvPr/>
        </p:nvSpPr>
        <p:spPr>
          <a:xfrm>
            <a:off x="6321552" y="2976372"/>
            <a:ext cx="2186940" cy="1234439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" name="Shape 97"/>
          <p:cNvSpPr/>
          <p:nvPr/>
        </p:nvSpPr>
        <p:spPr>
          <a:xfrm>
            <a:off x="6361176" y="3093720"/>
            <a:ext cx="2177795" cy="908303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" name="Shape 98"/>
          <p:cNvSpPr/>
          <p:nvPr/>
        </p:nvSpPr>
        <p:spPr>
          <a:xfrm>
            <a:off x="6368922" y="3003804"/>
            <a:ext cx="2091562" cy="1139291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6368922" y="3003804"/>
            <a:ext cx="2091688" cy="113982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1690"/>
              <a:gd name="ODFBottom" fmla="val 1139825"/>
              <a:gd name="ODFWidth" fmla="val 2091690"/>
              <a:gd name="ODFHeight" fmla="val 1139825"/>
            </a:gdLst>
            <a:ahLst/>
            <a:cxnLst/>
            <a:rect l="OXMLTextRectL" t="OXMLTextRectT" r="OXMLTextRectR" b="OXMLTextRectB"/>
            <a:pathLst>
              <a:path w="2091690" h="1139825">
                <a:moveTo>
                  <a:pt x="0" y="189864"/>
                </a:moveTo>
                <a:lnTo>
                  <a:pt x="6779" y="139376"/>
                </a:lnTo>
                <a:lnTo>
                  <a:pt x="25912" y="94017"/>
                </a:lnTo>
                <a:lnTo>
                  <a:pt x="55594" y="55594"/>
                </a:lnTo>
                <a:lnTo>
                  <a:pt x="94017" y="25912"/>
                </a:lnTo>
                <a:lnTo>
                  <a:pt x="139376" y="6779"/>
                </a:lnTo>
                <a:lnTo>
                  <a:pt x="189865" y="0"/>
                </a:lnTo>
                <a:lnTo>
                  <a:pt x="1901571" y="0"/>
                </a:lnTo>
                <a:lnTo>
                  <a:pt x="1952068" y="6779"/>
                </a:lnTo>
                <a:lnTo>
                  <a:pt x="1997451" y="25912"/>
                </a:lnTo>
                <a:lnTo>
                  <a:pt x="2035905" y="55594"/>
                </a:lnTo>
                <a:lnTo>
                  <a:pt x="2065617" y="94017"/>
                </a:lnTo>
                <a:lnTo>
                  <a:pt x="2084774" y="139376"/>
                </a:lnTo>
                <a:lnTo>
                  <a:pt x="2091562" y="189864"/>
                </a:lnTo>
                <a:lnTo>
                  <a:pt x="2091562" y="949401"/>
                </a:lnTo>
                <a:lnTo>
                  <a:pt x="2084774" y="999882"/>
                </a:lnTo>
                <a:lnTo>
                  <a:pt x="2065617" y="1045243"/>
                </a:lnTo>
                <a:lnTo>
                  <a:pt x="2035905" y="1083675"/>
                </a:lnTo>
                <a:lnTo>
                  <a:pt x="1997451" y="1113366"/>
                </a:lnTo>
                <a:lnTo>
                  <a:pt x="1952068" y="1132508"/>
                </a:lnTo>
                <a:lnTo>
                  <a:pt x="1901571" y="1139291"/>
                </a:lnTo>
                <a:lnTo>
                  <a:pt x="189865" y="1139291"/>
                </a:lnTo>
                <a:lnTo>
                  <a:pt x="139376" y="1132508"/>
                </a:lnTo>
                <a:lnTo>
                  <a:pt x="94017" y="1113366"/>
                </a:lnTo>
                <a:lnTo>
                  <a:pt x="55594" y="1083675"/>
                </a:lnTo>
                <a:lnTo>
                  <a:pt x="25912" y="1045243"/>
                </a:lnTo>
                <a:lnTo>
                  <a:pt x="6779" y="999882"/>
                </a:lnTo>
                <a:lnTo>
                  <a:pt x="0" y="949401"/>
                </a:lnTo>
                <a:lnTo>
                  <a:pt x="0" y="18986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1068324" y="4319015"/>
            <a:ext cx="6765035" cy="795527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1178052" y="4140708"/>
            <a:ext cx="6627876" cy="1002791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1115618" y="4345787"/>
            <a:ext cx="6669989" cy="700830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/>
          <p:nvPr/>
        </p:nvSpPr>
        <p:spPr>
          <a:xfrm>
            <a:off x="1174258" y="4234992"/>
            <a:ext cx="6553200" cy="908508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95"/>
              </a:spcBef>
            </a:pPr>
            <a:r>
              <a:rPr sz="2800" b="1" spc="-320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ПОЛУЧЕНИЕ </a:t>
            </a:r>
            <a:r>
              <a:rPr sz="2800" b="1" spc="-265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УВЕДОМЛЕНИЙ </a:t>
            </a:r>
            <a:r>
              <a:rPr sz="2800" b="1" spc="-295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В ОУ ПОД </a:t>
            </a:r>
            <a:r>
              <a:rPr lang="ru-RU" sz="2800" b="1" spc="-295" dirty="0" smtClean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П</a:t>
            </a:r>
            <a:r>
              <a:rPr sz="2800" b="1" spc="-295" dirty="0" smtClean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О</a:t>
            </a:r>
            <a:r>
              <a:rPr lang="ru-RU" sz="2800" b="1" spc="-295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Д</a:t>
            </a:r>
            <a:r>
              <a:rPr sz="2800" b="1" spc="-295" dirty="0" smtClean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ПИСЬ </a:t>
            </a:r>
            <a:r>
              <a:rPr sz="2800" b="1" spc="-295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УЧАСТНИКА ЕГЭ </a:t>
            </a:r>
            <a:endParaRPr sz="2800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" name="Shape 104"/>
          <p:cNvSpPr txBox="1"/>
          <p:nvPr/>
        </p:nvSpPr>
        <p:spPr>
          <a:xfrm>
            <a:off x="6477000" y="3105150"/>
            <a:ext cx="1905000" cy="62837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405765" indent="0" algn="l">
              <a:lnSpc>
                <a:spcPct val="100000"/>
              </a:lnSpc>
              <a:spcBef>
                <a:spcPts val="100"/>
              </a:spcBef>
            </a:pPr>
            <a:r>
              <a:rPr sz="2000" b="1" spc="-13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С указанием паспорта</a:t>
            </a:r>
            <a:endParaRPr sz="20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6" name="Shape 106"/>
          <p:cNvPicPr/>
          <p:nvPr/>
        </p:nvPicPr>
        <p:blipFill>
          <a:blip r:embed="rId13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/>
        </p:nvSpPr>
        <p:spPr>
          <a:xfrm>
            <a:off x="887374" y="1162303"/>
            <a:ext cx="758063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0"/>
              </a:spcBef>
            </a:pPr>
            <a:r>
              <a:rPr sz="3600" spc="13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Заявление </a:t>
            </a:r>
            <a:r>
              <a:rPr sz="3600" spc="21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на </a:t>
            </a:r>
            <a:r>
              <a:rPr sz="3600" spc="17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ЕГЭ </a:t>
            </a:r>
            <a:r>
              <a:rPr sz="3600" spc="165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может</a:t>
            </a:r>
            <a:r>
              <a:rPr sz="3600" spc="58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600" spc="17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подать</a:t>
            </a:r>
            <a:endParaRPr sz="360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2590800" y="59258"/>
            <a:ext cx="6248400" cy="697230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4"/>
              </a:spcBef>
            </a:pPr>
            <a:r>
              <a:rPr sz="4400" spc="-14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РЕГИСТРАЦИЯ </a:t>
            </a:r>
            <a:r>
              <a:rPr sz="4400" spc="-5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4400" spc="-34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400" spc="-1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ЕГЭ</a:t>
            </a:r>
            <a:endParaRPr sz="440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2066798" y="719073"/>
            <a:ext cx="622427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6224015" y="0"/>
                </a:lnTo>
              </a:path>
            </a:pathLst>
          </a:custGeom>
          <a:ln w="53339">
            <a:solidFill>
              <a:srgbClr val="FF0000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59435" y="1969007"/>
            <a:ext cx="4488180" cy="1908047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2" name="Shape 112"/>
          <p:cNvSpPr/>
          <p:nvPr/>
        </p:nvSpPr>
        <p:spPr>
          <a:xfrm>
            <a:off x="92964" y="2148839"/>
            <a:ext cx="4050791" cy="1456944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107504" y="1995677"/>
            <a:ext cx="4392486" cy="181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107504" y="1995677"/>
            <a:ext cx="4392930" cy="181482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392930"/>
              <a:gd name="ODFBottom" fmla="val 1814829"/>
              <a:gd name="ODFWidth" fmla="val 4392930"/>
              <a:gd name="ODFHeight" fmla="val 1814829"/>
            </a:gdLst>
            <a:ahLst/>
            <a:cxnLst/>
            <a:rect l="OXMLTextRectL" t="OXMLTextRectT" r="OXMLTextRectR" b="OXMLTextRectB"/>
            <a:pathLst>
              <a:path w="4392930" h="1814829">
                <a:moveTo>
                  <a:pt x="0" y="302514"/>
                </a:moveTo>
                <a:lnTo>
                  <a:pt x="3958" y="253430"/>
                </a:lnTo>
                <a:lnTo>
                  <a:pt x="15418" y="206873"/>
                </a:lnTo>
                <a:lnTo>
                  <a:pt x="33758" y="163465"/>
                </a:lnTo>
                <a:lnTo>
                  <a:pt x="58354" y="123828"/>
                </a:lnTo>
                <a:lnTo>
                  <a:pt x="88584" y="88582"/>
                </a:lnTo>
                <a:lnTo>
                  <a:pt x="123826" y="58350"/>
                </a:lnTo>
                <a:lnTo>
                  <a:pt x="163456" y="33755"/>
                </a:lnTo>
                <a:lnTo>
                  <a:pt x="206852" y="15416"/>
                </a:lnTo>
                <a:lnTo>
                  <a:pt x="253391" y="3957"/>
                </a:lnTo>
                <a:lnTo>
                  <a:pt x="302451" y="0"/>
                </a:lnTo>
                <a:lnTo>
                  <a:pt x="4090099" y="0"/>
                </a:lnTo>
                <a:lnTo>
                  <a:pt x="4139148" y="3957"/>
                </a:lnTo>
                <a:lnTo>
                  <a:pt x="4185677" y="15416"/>
                </a:lnTo>
                <a:lnTo>
                  <a:pt x="4229064" y="33755"/>
                </a:lnTo>
                <a:lnTo>
                  <a:pt x="4268686" y="58350"/>
                </a:lnTo>
                <a:lnTo>
                  <a:pt x="4303920" y="88582"/>
                </a:lnTo>
                <a:lnTo>
                  <a:pt x="4334143" y="123828"/>
                </a:lnTo>
                <a:lnTo>
                  <a:pt x="4358735" y="163465"/>
                </a:lnTo>
                <a:lnTo>
                  <a:pt x="4377071" y="206873"/>
                </a:lnTo>
                <a:lnTo>
                  <a:pt x="4388529" y="253430"/>
                </a:lnTo>
                <a:lnTo>
                  <a:pt x="4392486" y="302514"/>
                </a:lnTo>
                <a:lnTo>
                  <a:pt x="4392486" y="1512189"/>
                </a:lnTo>
                <a:lnTo>
                  <a:pt x="4388529" y="1561241"/>
                </a:lnTo>
                <a:lnTo>
                  <a:pt x="4377071" y="1607780"/>
                </a:lnTo>
                <a:lnTo>
                  <a:pt x="4358735" y="1651181"/>
                </a:lnTo>
                <a:lnTo>
                  <a:pt x="4334143" y="1690820"/>
                </a:lnTo>
                <a:lnTo>
                  <a:pt x="4303920" y="1726072"/>
                </a:lnTo>
                <a:lnTo>
                  <a:pt x="4268686" y="1756315"/>
                </a:lnTo>
                <a:lnTo>
                  <a:pt x="4229064" y="1780923"/>
                </a:lnTo>
                <a:lnTo>
                  <a:pt x="4185677" y="1799274"/>
                </a:lnTo>
                <a:lnTo>
                  <a:pt x="4139148" y="1810741"/>
                </a:lnTo>
                <a:lnTo>
                  <a:pt x="4090099" y="1814703"/>
                </a:lnTo>
                <a:lnTo>
                  <a:pt x="302451" y="1814703"/>
                </a:lnTo>
                <a:lnTo>
                  <a:pt x="253391" y="1810741"/>
                </a:lnTo>
                <a:lnTo>
                  <a:pt x="206852" y="1799274"/>
                </a:lnTo>
                <a:lnTo>
                  <a:pt x="163456" y="1780923"/>
                </a:lnTo>
                <a:lnTo>
                  <a:pt x="123826" y="1756315"/>
                </a:lnTo>
                <a:lnTo>
                  <a:pt x="88584" y="1726072"/>
                </a:lnTo>
                <a:lnTo>
                  <a:pt x="58354" y="1690820"/>
                </a:lnTo>
                <a:lnTo>
                  <a:pt x="33758" y="1651181"/>
                </a:lnTo>
                <a:lnTo>
                  <a:pt x="15418" y="1607780"/>
                </a:lnTo>
                <a:lnTo>
                  <a:pt x="3958" y="1561241"/>
                </a:lnTo>
                <a:lnTo>
                  <a:pt x="0" y="1512189"/>
                </a:lnTo>
                <a:lnTo>
                  <a:pt x="0" y="30251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275031" y="2230958"/>
            <a:ext cx="3634104" cy="1310004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139825" indent="0" algn="l">
              <a:lnSpc>
                <a:spcPct val="100000"/>
              </a:lnSpc>
              <a:spcBef>
                <a:spcPts val="100"/>
              </a:spcBef>
            </a:pPr>
            <a:r>
              <a:rPr sz="2400" u="sng" spc="-6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u="sng" spc="-185">
                <a:solidFill>
                  <a:srgbClr val="C00000"/>
                </a:solidFill>
                <a:latin typeface="Arial"/>
                <a:ea typeface="Arial"/>
                <a:cs typeface="Arial"/>
              </a:rPr>
              <a:t>Участник</a:t>
            </a:r>
            <a:r>
              <a:rPr sz="2400" b="1" u="sng" spc="-150">
                <a:solidFill>
                  <a:srgbClr val="C00000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u="sng" spc="-265">
                <a:solidFill>
                  <a:srgbClr val="C00000"/>
                </a:solidFill>
                <a:latin typeface="Arial"/>
                <a:ea typeface="Arial"/>
                <a:cs typeface="Arial"/>
              </a:rPr>
              <a:t>ГИА</a:t>
            </a:r>
            <a:endParaRPr sz="24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12700" indent="0" algn="l">
              <a:lnSpc>
                <a:spcPct val="100000"/>
              </a:lnSpc>
              <a:spcBef>
                <a:spcPts val="30"/>
              </a:spcBef>
            </a:pPr>
            <a:r>
              <a:rPr sz="2000" b="1" i="1" spc="-17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- </a:t>
            </a:r>
            <a:r>
              <a:rPr sz="2000" b="1" i="1" spc="-12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сведения </a:t>
            </a:r>
            <a:r>
              <a:rPr sz="2000" b="1" i="1" spc="-10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об</a:t>
            </a:r>
            <a:r>
              <a:rPr sz="2000" b="1" i="1" spc="-19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000" b="1" i="1" spc="-12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участнике</a:t>
            </a:r>
            <a:endParaRPr sz="200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pPr marL="12700" indent="0" algn="l">
              <a:lnSpc>
                <a:spcPct val="100000"/>
              </a:lnSpc>
            </a:pPr>
            <a:r>
              <a:rPr sz="2000" b="1" i="1" spc="-17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- </a:t>
            </a:r>
            <a:r>
              <a:rPr sz="2000" b="1" i="1" spc="-12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сведения </a:t>
            </a:r>
            <a:r>
              <a:rPr sz="2000" b="1" i="1" spc="-10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об</a:t>
            </a:r>
            <a:r>
              <a:rPr sz="2000" b="1" i="1" spc="-19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000" b="1" i="1" spc="-11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образовательной</a:t>
            </a:r>
            <a:endParaRPr sz="200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pPr marL="12700" indent="0" algn="l">
              <a:lnSpc>
                <a:spcPct val="100000"/>
              </a:lnSpc>
            </a:pPr>
            <a:r>
              <a:rPr sz="2000" b="1" i="1" spc="-10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организации</a:t>
            </a:r>
            <a:endParaRPr sz="200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4668011" y="1962911"/>
            <a:ext cx="4343399" cy="1914143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4701540" y="1962911"/>
            <a:ext cx="4032503" cy="1822702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8" name="Shape 118"/>
          <p:cNvSpPr/>
          <p:nvPr/>
        </p:nvSpPr>
        <p:spPr>
          <a:xfrm>
            <a:off x="4716017" y="1989582"/>
            <a:ext cx="4248531" cy="1820799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9" name="Shape 119"/>
          <p:cNvSpPr/>
          <p:nvPr/>
        </p:nvSpPr>
        <p:spPr>
          <a:xfrm>
            <a:off x="4716017" y="1989582"/>
            <a:ext cx="4248784" cy="182117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248784"/>
              <a:gd name="ODFBottom" fmla="val 1821179"/>
              <a:gd name="ODFWidth" fmla="val 4248784"/>
              <a:gd name="ODFHeight" fmla="val 1821179"/>
            </a:gdLst>
            <a:ahLst/>
            <a:cxnLst/>
            <a:rect l="OXMLTextRectL" t="OXMLTextRectT" r="OXMLTextRectR" b="OXMLTextRectB"/>
            <a:pathLst>
              <a:path w="4248784" h="1821179">
                <a:moveTo>
                  <a:pt x="0" y="303530"/>
                </a:moveTo>
                <a:lnTo>
                  <a:pt x="3972" y="254294"/>
                </a:lnTo>
                <a:lnTo>
                  <a:pt x="15472" y="207589"/>
                </a:lnTo>
                <a:lnTo>
                  <a:pt x="33875" y="164038"/>
                </a:lnTo>
                <a:lnTo>
                  <a:pt x="58554" y="124266"/>
                </a:lnTo>
                <a:lnTo>
                  <a:pt x="88884" y="88900"/>
                </a:lnTo>
                <a:lnTo>
                  <a:pt x="124239" y="58562"/>
                </a:lnTo>
                <a:lnTo>
                  <a:pt x="163994" y="33878"/>
                </a:lnTo>
                <a:lnTo>
                  <a:pt x="207524" y="15473"/>
                </a:lnTo>
                <a:lnTo>
                  <a:pt x="254202" y="3972"/>
                </a:lnTo>
                <a:lnTo>
                  <a:pt x="303403" y="0"/>
                </a:lnTo>
                <a:lnTo>
                  <a:pt x="3945001" y="0"/>
                </a:lnTo>
                <a:lnTo>
                  <a:pt x="3994236" y="3972"/>
                </a:lnTo>
                <a:lnTo>
                  <a:pt x="4040941" y="15473"/>
                </a:lnTo>
                <a:lnTo>
                  <a:pt x="4084492" y="33878"/>
                </a:lnTo>
                <a:lnTo>
                  <a:pt x="4124264" y="58562"/>
                </a:lnTo>
                <a:lnTo>
                  <a:pt x="4159631" y="88900"/>
                </a:lnTo>
                <a:lnTo>
                  <a:pt x="4189968" y="124266"/>
                </a:lnTo>
                <a:lnTo>
                  <a:pt x="4214652" y="164038"/>
                </a:lnTo>
                <a:lnTo>
                  <a:pt x="4233057" y="207589"/>
                </a:lnTo>
                <a:lnTo>
                  <a:pt x="4244558" y="254294"/>
                </a:lnTo>
                <a:lnTo>
                  <a:pt x="4248531" y="303530"/>
                </a:lnTo>
                <a:lnTo>
                  <a:pt x="4248531" y="1517269"/>
                </a:lnTo>
                <a:lnTo>
                  <a:pt x="4244558" y="1566504"/>
                </a:lnTo>
                <a:lnTo>
                  <a:pt x="4233057" y="1613209"/>
                </a:lnTo>
                <a:lnTo>
                  <a:pt x="4214652" y="1656760"/>
                </a:lnTo>
                <a:lnTo>
                  <a:pt x="4189968" y="1696532"/>
                </a:lnTo>
                <a:lnTo>
                  <a:pt x="4159630" y="1731899"/>
                </a:lnTo>
                <a:lnTo>
                  <a:pt x="4124264" y="1762236"/>
                </a:lnTo>
                <a:lnTo>
                  <a:pt x="4084492" y="1786920"/>
                </a:lnTo>
                <a:lnTo>
                  <a:pt x="4040941" y="1805325"/>
                </a:lnTo>
                <a:lnTo>
                  <a:pt x="3994236" y="1816826"/>
                </a:lnTo>
                <a:lnTo>
                  <a:pt x="3945001" y="1820799"/>
                </a:lnTo>
                <a:lnTo>
                  <a:pt x="303403" y="1820799"/>
                </a:lnTo>
                <a:lnTo>
                  <a:pt x="254202" y="1816826"/>
                </a:lnTo>
                <a:lnTo>
                  <a:pt x="207524" y="1805325"/>
                </a:lnTo>
                <a:lnTo>
                  <a:pt x="163994" y="1786920"/>
                </a:lnTo>
                <a:lnTo>
                  <a:pt x="124239" y="1762236"/>
                </a:lnTo>
                <a:lnTo>
                  <a:pt x="88884" y="1731899"/>
                </a:lnTo>
                <a:lnTo>
                  <a:pt x="58554" y="1696532"/>
                </a:lnTo>
                <a:lnTo>
                  <a:pt x="33875" y="1656760"/>
                </a:lnTo>
                <a:lnTo>
                  <a:pt x="15472" y="1613209"/>
                </a:lnTo>
                <a:lnTo>
                  <a:pt x="3972" y="1566504"/>
                </a:lnTo>
                <a:lnTo>
                  <a:pt x="0" y="1517269"/>
                </a:lnTo>
                <a:lnTo>
                  <a:pt x="0" y="303530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 txBox="1"/>
          <p:nvPr/>
        </p:nvSpPr>
        <p:spPr>
          <a:xfrm>
            <a:off x="4884546" y="2045030"/>
            <a:ext cx="3610609" cy="1305486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336040" indent="0" algn="l">
              <a:lnSpc>
                <a:spcPct val="100000"/>
              </a:lnSpc>
              <a:spcBef>
                <a:spcPts val="100"/>
              </a:spcBef>
            </a:pPr>
            <a:r>
              <a:rPr sz="2400" u="sng" spc="-59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u="sng" spc="-229">
                <a:solidFill>
                  <a:srgbClr val="C00000"/>
                </a:solidFill>
                <a:latin typeface="Arial"/>
                <a:ea typeface="Arial"/>
                <a:cs typeface="Arial"/>
              </a:rPr>
              <a:t>Родитель</a:t>
            </a:r>
          </a:p>
          <a:p>
            <a:pPr marL="12700" indent="0" algn="l">
              <a:lnSpc>
                <a:spcPct val="100000"/>
              </a:lnSpc>
              <a:spcBef>
                <a:spcPts val="30"/>
              </a:spcBef>
            </a:pPr>
            <a:r>
              <a:rPr sz="2000" b="1" i="1" spc="-17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- </a:t>
            </a:r>
            <a:r>
              <a:rPr sz="2000" b="1" i="1" spc="-12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подписывает заявление участника</a:t>
            </a:r>
            <a:endParaRPr sz="200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  <a:p>
            <a:pPr marL="12700" marR="5080" indent="0" algn="l">
              <a:lnSpc>
                <a:spcPct val="100000"/>
              </a:lnSpc>
            </a:pPr>
            <a:endParaRPr sz="200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2" name="Shape 122"/>
          <p:cNvPicPr/>
          <p:nvPr/>
        </p:nvPicPr>
        <p:blipFill>
          <a:blip r:embed="rId8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6827519" y="760476"/>
            <a:ext cx="758951" cy="740663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6" name="Shape 126"/>
          <p:cNvSpPr txBox="1"/>
          <p:nvPr/>
        </p:nvSpPr>
        <p:spPr>
          <a:xfrm rot="10800000" flipV="1">
            <a:off x="2409089" y="79829"/>
            <a:ext cx="6466392" cy="698101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0"/>
              </a:spcBef>
            </a:pPr>
            <a:r>
              <a:rPr lang="ru-RU" sz="4400" b="1" dirty="0" err="1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П</a:t>
            </a:r>
            <a:r>
              <a:rPr sz="4400" b="1" dirty="0" err="1" smtClean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ериод</a:t>
            </a:r>
            <a:r>
              <a:rPr lang="ru-RU" sz="4400" b="1" dirty="0" smtClean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ы</a:t>
            </a:r>
            <a:r>
              <a:rPr sz="4400" b="1" dirty="0" smtClean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 </a:t>
            </a:r>
            <a:r>
              <a:rPr sz="4400" b="1" spc="55" dirty="0" err="1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сдачи</a:t>
            </a:r>
            <a:r>
              <a:rPr sz="4400" b="1" spc="-185" dirty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 </a:t>
            </a:r>
            <a:r>
              <a:rPr sz="4400" b="1" spc="15" dirty="0">
                <a:solidFill>
                  <a:srgbClr val="C00000"/>
                </a:solidFill>
                <a:latin typeface="Georgia"/>
                <a:ea typeface="Georgia"/>
                <a:cs typeface="Georgia"/>
              </a:rPr>
              <a:t>ЕГЭ</a:t>
            </a:r>
            <a:endParaRPr sz="4400" dirty="0">
              <a:solidFill>
                <a:srgbClr val="C0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2674873" y="719073"/>
            <a:ext cx="5009515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5009387" y="0"/>
                </a:lnTo>
              </a:path>
            </a:pathLst>
          </a:custGeom>
          <a:ln w="53339">
            <a:solidFill>
              <a:srgbClr val="FF0000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851916" y="1924811"/>
            <a:ext cx="3273552" cy="1303019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1391411" y="1892807"/>
            <a:ext cx="2258567" cy="1274064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899591" y="1952370"/>
            <a:ext cx="3178124" cy="1207770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2" name="Shape 132"/>
          <p:cNvSpPr/>
          <p:nvPr/>
        </p:nvSpPr>
        <p:spPr>
          <a:xfrm>
            <a:off x="899591" y="1952370"/>
            <a:ext cx="3178174" cy="120777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178175"/>
              <a:gd name="ODFBottom" fmla="val 1207770"/>
              <a:gd name="ODFWidth" fmla="val 3178175"/>
              <a:gd name="ODFHeight" fmla="val 1207770"/>
            </a:gdLst>
            <a:ahLst/>
            <a:cxnLst/>
            <a:rect l="OXMLTextRectL" t="OXMLTextRectT" r="OXMLTextRectR" b="OXMLTextRectB"/>
            <a:pathLst>
              <a:path w="3178175" h="1207770">
                <a:moveTo>
                  <a:pt x="0" y="201295"/>
                </a:moveTo>
                <a:lnTo>
                  <a:pt x="5316" y="155114"/>
                </a:lnTo>
                <a:lnTo>
                  <a:pt x="20461" y="112735"/>
                </a:lnTo>
                <a:lnTo>
                  <a:pt x="44226" y="75361"/>
                </a:lnTo>
                <a:lnTo>
                  <a:pt x="75401" y="44197"/>
                </a:lnTo>
                <a:lnTo>
                  <a:pt x="112779" y="20445"/>
                </a:lnTo>
                <a:lnTo>
                  <a:pt x="155150" y="5312"/>
                </a:lnTo>
                <a:lnTo>
                  <a:pt x="201307" y="0"/>
                </a:lnTo>
                <a:lnTo>
                  <a:pt x="2976829" y="0"/>
                </a:lnTo>
                <a:lnTo>
                  <a:pt x="3022969" y="5312"/>
                </a:lnTo>
                <a:lnTo>
                  <a:pt x="3065333" y="20445"/>
                </a:lnTo>
                <a:lnTo>
                  <a:pt x="3102709" y="44197"/>
                </a:lnTo>
                <a:lnTo>
                  <a:pt x="3133887" y="75361"/>
                </a:lnTo>
                <a:lnTo>
                  <a:pt x="3157656" y="112735"/>
                </a:lnTo>
                <a:lnTo>
                  <a:pt x="3172805" y="155114"/>
                </a:lnTo>
                <a:lnTo>
                  <a:pt x="3178124" y="201295"/>
                </a:lnTo>
                <a:lnTo>
                  <a:pt x="3178124" y="1006475"/>
                </a:lnTo>
                <a:lnTo>
                  <a:pt x="3172805" y="1052615"/>
                </a:lnTo>
                <a:lnTo>
                  <a:pt x="3157656" y="1094978"/>
                </a:lnTo>
                <a:lnTo>
                  <a:pt x="3133887" y="1132354"/>
                </a:lnTo>
                <a:lnTo>
                  <a:pt x="3102709" y="1163532"/>
                </a:lnTo>
                <a:lnTo>
                  <a:pt x="3065333" y="1187301"/>
                </a:lnTo>
                <a:lnTo>
                  <a:pt x="3022969" y="1202451"/>
                </a:lnTo>
                <a:lnTo>
                  <a:pt x="2976829" y="1207770"/>
                </a:lnTo>
                <a:lnTo>
                  <a:pt x="201307" y="1207770"/>
                </a:lnTo>
                <a:lnTo>
                  <a:pt x="155150" y="1202451"/>
                </a:lnTo>
                <a:lnTo>
                  <a:pt x="112779" y="1187301"/>
                </a:lnTo>
                <a:lnTo>
                  <a:pt x="75401" y="1163532"/>
                </a:lnTo>
                <a:lnTo>
                  <a:pt x="44226" y="1132354"/>
                </a:lnTo>
                <a:lnTo>
                  <a:pt x="20461" y="1094978"/>
                </a:lnTo>
                <a:lnTo>
                  <a:pt x="5316" y="1052615"/>
                </a:lnTo>
                <a:lnTo>
                  <a:pt x="0" y="1006475"/>
                </a:lnTo>
                <a:lnTo>
                  <a:pt x="0" y="20129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x="990600" y="1975561"/>
            <a:ext cx="3047999" cy="112082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0"/>
              </a:spcBef>
            </a:pPr>
            <a:r>
              <a:rPr sz="2400" u="sng" spc="-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u="sng" spc="-290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ДОСРОЧНЫЙ</a:t>
            </a:r>
            <a:endParaRPr sz="2400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ctr">
              <a:lnSpc>
                <a:spcPct val="100000"/>
              </a:lnSpc>
            </a:pPr>
            <a:r>
              <a:rPr sz="2400" u="sng" spc="-6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u="sng" spc="-260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ПЕРИОД</a:t>
            </a:r>
            <a:endParaRPr sz="2400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1270" indent="0" algn="ctr">
              <a:lnSpc>
                <a:spcPct val="100000"/>
              </a:lnSpc>
            </a:pPr>
            <a:r>
              <a:rPr sz="2400" b="1" i="1" spc="-135" dirty="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sz="2400" b="1" i="1" spc="-135" dirty="0" err="1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март-апрель</a:t>
            </a:r>
            <a:r>
              <a:rPr sz="2400" b="1" i="1" spc="-135" dirty="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2400" dirty="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5029200" y="1965960"/>
            <a:ext cx="3262884" cy="1261871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669279" y="1914144"/>
            <a:ext cx="2121406" cy="1274064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/>
          <p:nvPr/>
        </p:nvSpPr>
        <p:spPr>
          <a:xfrm>
            <a:off x="5076063" y="1993519"/>
            <a:ext cx="3168395" cy="1166622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5076063" y="1993519"/>
            <a:ext cx="3168650" cy="116712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168650"/>
              <a:gd name="ODFBottom" fmla="val 1167130"/>
              <a:gd name="ODFWidth" fmla="val 3168650"/>
              <a:gd name="ODFHeight" fmla="val 1167130"/>
            </a:gdLst>
            <a:ahLst/>
            <a:cxnLst/>
            <a:rect l="OXMLTextRectL" t="OXMLTextRectT" r="OXMLTextRectR" b="OXMLTextRectB"/>
            <a:pathLst>
              <a:path w="3168650" h="1167130">
                <a:moveTo>
                  <a:pt x="0" y="194437"/>
                </a:moveTo>
                <a:lnTo>
                  <a:pt x="5132" y="149876"/>
                </a:lnTo>
                <a:lnTo>
                  <a:pt x="19752" y="108958"/>
                </a:lnTo>
                <a:lnTo>
                  <a:pt x="42697" y="72855"/>
                </a:lnTo>
                <a:lnTo>
                  <a:pt x="72802" y="42737"/>
                </a:lnTo>
                <a:lnTo>
                  <a:pt x="108903" y="19774"/>
                </a:lnTo>
                <a:lnTo>
                  <a:pt x="149836" y="5138"/>
                </a:lnTo>
                <a:lnTo>
                  <a:pt x="194437" y="0"/>
                </a:lnTo>
                <a:lnTo>
                  <a:pt x="2973959" y="0"/>
                </a:lnTo>
                <a:lnTo>
                  <a:pt x="3018519" y="5138"/>
                </a:lnTo>
                <a:lnTo>
                  <a:pt x="3059437" y="19774"/>
                </a:lnTo>
                <a:lnTo>
                  <a:pt x="3095540" y="42737"/>
                </a:lnTo>
                <a:lnTo>
                  <a:pt x="3125658" y="72855"/>
                </a:lnTo>
                <a:lnTo>
                  <a:pt x="3148621" y="108958"/>
                </a:lnTo>
                <a:lnTo>
                  <a:pt x="3163257" y="149876"/>
                </a:lnTo>
                <a:lnTo>
                  <a:pt x="3168395" y="194437"/>
                </a:lnTo>
                <a:lnTo>
                  <a:pt x="3168395" y="972185"/>
                </a:lnTo>
                <a:lnTo>
                  <a:pt x="3163257" y="1016785"/>
                </a:lnTo>
                <a:lnTo>
                  <a:pt x="3148621" y="1057718"/>
                </a:lnTo>
                <a:lnTo>
                  <a:pt x="3125658" y="1093819"/>
                </a:lnTo>
                <a:lnTo>
                  <a:pt x="3095540" y="1123924"/>
                </a:lnTo>
                <a:lnTo>
                  <a:pt x="3059437" y="1146869"/>
                </a:lnTo>
                <a:lnTo>
                  <a:pt x="3018519" y="1161489"/>
                </a:lnTo>
                <a:lnTo>
                  <a:pt x="2973959" y="1166622"/>
                </a:lnTo>
                <a:lnTo>
                  <a:pt x="194437" y="1166622"/>
                </a:lnTo>
                <a:lnTo>
                  <a:pt x="149836" y="1161489"/>
                </a:lnTo>
                <a:lnTo>
                  <a:pt x="108903" y="1146869"/>
                </a:lnTo>
                <a:lnTo>
                  <a:pt x="72802" y="1123924"/>
                </a:lnTo>
                <a:lnTo>
                  <a:pt x="42697" y="1093819"/>
                </a:lnTo>
                <a:lnTo>
                  <a:pt x="19752" y="1057718"/>
                </a:lnTo>
                <a:lnTo>
                  <a:pt x="5132" y="1016785"/>
                </a:lnTo>
                <a:lnTo>
                  <a:pt x="0" y="972185"/>
                </a:lnTo>
                <a:lnTo>
                  <a:pt x="0" y="194437"/>
                </a:lnTo>
                <a:close/>
              </a:path>
            </a:pathLst>
          </a:custGeom>
          <a:ln w="9524">
            <a:solidFill>
              <a:srgbClr val="214856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5881496" y="1996185"/>
            <a:ext cx="1558925" cy="112331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0"/>
              </a:spcBef>
            </a:pPr>
            <a:r>
              <a:rPr sz="2400" u="sng" spc="-59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u="sng" spc="-280">
                <a:solidFill>
                  <a:srgbClr val="C00000"/>
                </a:solidFill>
                <a:latin typeface="Arial"/>
                <a:ea typeface="Arial"/>
                <a:cs typeface="Arial"/>
              </a:rPr>
              <a:t>ОСНОВНОЙ</a:t>
            </a:r>
            <a:endParaRPr sz="24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ctr">
              <a:lnSpc>
                <a:spcPct val="100000"/>
              </a:lnSpc>
            </a:pPr>
            <a:r>
              <a:rPr sz="2400" u="sng" spc="-59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u="sng" spc="-260">
                <a:solidFill>
                  <a:srgbClr val="C00000"/>
                </a:solidFill>
                <a:latin typeface="Arial"/>
                <a:ea typeface="Arial"/>
                <a:cs typeface="Arial"/>
              </a:rPr>
              <a:t>ПЕРИОД</a:t>
            </a:r>
            <a:endParaRPr sz="24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0" indent="0" algn="ctr">
              <a:lnSpc>
                <a:spcPct val="100000"/>
              </a:lnSpc>
            </a:pPr>
            <a:r>
              <a:rPr sz="2400" b="1" i="1" spc="-125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(май-июль)</a:t>
            </a:r>
            <a:endParaRPr sz="240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2868167" y="3552444"/>
            <a:ext cx="3273552" cy="1463039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2942844" y="3601210"/>
            <a:ext cx="3186684" cy="1274064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2915792" y="3579876"/>
            <a:ext cx="3178047" cy="1368132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2915792" y="3579876"/>
            <a:ext cx="3178174" cy="136842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178175"/>
              <a:gd name="ODFBottom" fmla="val 1368425"/>
              <a:gd name="ODFWidth" fmla="val 3178175"/>
              <a:gd name="ODFHeight" fmla="val 1368425"/>
            </a:gdLst>
            <a:ahLst/>
            <a:cxnLst/>
            <a:rect l="OXMLTextRectL" t="OXMLTextRectT" r="OXMLTextRectR" b="OXMLTextRectB"/>
            <a:pathLst>
              <a:path w="3178175" h="1368425">
                <a:moveTo>
                  <a:pt x="0" y="227965"/>
                </a:moveTo>
                <a:lnTo>
                  <a:pt x="4633" y="182034"/>
                </a:lnTo>
                <a:lnTo>
                  <a:pt x="17922" y="139249"/>
                </a:lnTo>
                <a:lnTo>
                  <a:pt x="38951" y="100527"/>
                </a:lnTo>
                <a:lnTo>
                  <a:pt x="66801" y="66786"/>
                </a:lnTo>
                <a:lnTo>
                  <a:pt x="100558" y="38944"/>
                </a:lnTo>
                <a:lnTo>
                  <a:pt x="139303" y="17920"/>
                </a:lnTo>
                <a:lnTo>
                  <a:pt x="182119" y="4633"/>
                </a:lnTo>
                <a:lnTo>
                  <a:pt x="228092" y="0"/>
                </a:lnTo>
                <a:lnTo>
                  <a:pt x="2950083" y="0"/>
                </a:lnTo>
                <a:lnTo>
                  <a:pt x="2996049" y="4633"/>
                </a:lnTo>
                <a:lnTo>
                  <a:pt x="3038852" y="17920"/>
                </a:lnTo>
                <a:lnTo>
                  <a:pt x="3077576" y="38944"/>
                </a:lnTo>
                <a:lnTo>
                  <a:pt x="3111309" y="66786"/>
                </a:lnTo>
                <a:lnTo>
                  <a:pt x="3139136" y="100527"/>
                </a:lnTo>
                <a:lnTo>
                  <a:pt x="3160144" y="139249"/>
                </a:lnTo>
                <a:lnTo>
                  <a:pt x="3173419" y="182034"/>
                </a:lnTo>
                <a:lnTo>
                  <a:pt x="3178047" y="227965"/>
                </a:lnTo>
                <a:lnTo>
                  <a:pt x="3178047" y="1140104"/>
                </a:lnTo>
                <a:lnTo>
                  <a:pt x="3173419" y="1186062"/>
                </a:lnTo>
                <a:lnTo>
                  <a:pt x="3160144" y="1228867"/>
                </a:lnTo>
                <a:lnTo>
                  <a:pt x="3139136" y="1267601"/>
                </a:lnTo>
                <a:lnTo>
                  <a:pt x="3111309" y="1301348"/>
                </a:lnTo>
                <a:lnTo>
                  <a:pt x="3077576" y="1329191"/>
                </a:lnTo>
                <a:lnTo>
                  <a:pt x="3038852" y="1350214"/>
                </a:lnTo>
                <a:lnTo>
                  <a:pt x="2996049" y="1363500"/>
                </a:lnTo>
                <a:lnTo>
                  <a:pt x="2950083" y="1368132"/>
                </a:lnTo>
                <a:lnTo>
                  <a:pt x="228092" y="1368132"/>
                </a:lnTo>
                <a:lnTo>
                  <a:pt x="182119" y="1363500"/>
                </a:lnTo>
                <a:lnTo>
                  <a:pt x="139303" y="1350214"/>
                </a:lnTo>
                <a:lnTo>
                  <a:pt x="100558" y="1329191"/>
                </a:lnTo>
                <a:lnTo>
                  <a:pt x="66801" y="1301348"/>
                </a:lnTo>
                <a:lnTo>
                  <a:pt x="38951" y="1267601"/>
                </a:lnTo>
                <a:lnTo>
                  <a:pt x="17922" y="1228867"/>
                </a:lnTo>
                <a:lnTo>
                  <a:pt x="4633" y="1186062"/>
                </a:lnTo>
                <a:lnTo>
                  <a:pt x="0" y="1140104"/>
                </a:lnTo>
                <a:lnTo>
                  <a:pt x="0" y="22796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 txBox="1"/>
          <p:nvPr/>
        </p:nvSpPr>
        <p:spPr>
          <a:xfrm>
            <a:off x="3156330" y="3683914"/>
            <a:ext cx="2695574" cy="112331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0"/>
              </a:spcBef>
            </a:pPr>
            <a:r>
              <a:rPr sz="2400" u="sng" spc="-59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u="sng" spc="-260">
                <a:solidFill>
                  <a:srgbClr val="C00000"/>
                </a:solidFill>
                <a:latin typeface="Arial"/>
                <a:ea typeface="Arial"/>
                <a:cs typeface="Arial"/>
              </a:rPr>
              <a:t>ДОПОЛНИТЕЛЬНЫЙ</a:t>
            </a:r>
            <a:endParaRPr sz="24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1270" indent="0" algn="ctr">
              <a:lnSpc>
                <a:spcPct val="100000"/>
              </a:lnSpc>
            </a:pPr>
            <a:r>
              <a:rPr sz="2400" u="sng" spc="-595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u="sng" spc="-260">
                <a:solidFill>
                  <a:srgbClr val="C00000"/>
                </a:solidFill>
                <a:latin typeface="Arial"/>
                <a:ea typeface="Arial"/>
                <a:cs typeface="Arial"/>
              </a:rPr>
              <a:t>ПЕРИОД</a:t>
            </a:r>
            <a:endParaRPr sz="240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1270" indent="0" algn="ctr">
              <a:lnSpc>
                <a:spcPct val="100000"/>
              </a:lnSpc>
            </a:pPr>
            <a:r>
              <a:rPr sz="2400" b="1" i="1" spc="-14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(сентябрь)</a:t>
            </a:r>
            <a:endParaRPr sz="240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45" name="Shape 145"/>
          <p:cNvPicPr/>
          <p:nvPr/>
        </p:nvPicPr>
        <p:blipFill>
          <a:blip r:embed="rId1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  <p:pic>
        <p:nvPicPr>
          <p:cNvPr id="147" name="Shape 147"/>
          <p:cNvPicPr/>
          <p:nvPr/>
        </p:nvPicPr>
        <p:blipFill>
          <a:blip r:embed="rId12"/>
          <a:stretch/>
        </p:blipFill>
        <p:spPr>
          <a:xfrm>
            <a:off x="381000" y="0"/>
            <a:ext cx="2028090" cy="9612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2438400" y="195942"/>
            <a:ext cx="6553200" cy="193899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1400" b="0" dirty="0">
                <a:solidFill>
                  <a:schemeClr val="tx1"/>
                </a:solidFill>
              </a:rPr>
              <a:t>Приказ Минпросвещения России, Рособрнадзора № 953/2116 от 18.12.2023 г. «Об утверждении единого расписания и продолжительности проведения единого государственного экзамена по каждому учебному предмету, требований к использованию средств обучения и воспитания при его проведении в 2024 году»</a:t>
            </a:r>
            <a:r>
              <a:rPr lang="ru-RU" sz="1100" dirty="0" smtClean="0">
                <a:solidFill>
                  <a:schemeClr val="tx1"/>
                </a:solidFill>
              </a:rPr>
              <a:t/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Р</a:t>
            </a:r>
            <a:r>
              <a:rPr sz="3200" dirty="0" err="1" smtClean="0">
                <a:solidFill>
                  <a:srgbClr val="C00000"/>
                </a:solidFill>
              </a:rPr>
              <a:t>асписани</a:t>
            </a:r>
            <a:r>
              <a:rPr lang="ru-RU" sz="3200" dirty="0" smtClean="0">
                <a:solidFill>
                  <a:srgbClr val="C00000"/>
                </a:solidFill>
              </a:rPr>
              <a:t>е</a:t>
            </a:r>
            <a:r>
              <a:rPr sz="3200" dirty="0" smtClean="0">
                <a:solidFill>
                  <a:srgbClr val="C00000"/>
                </a:solidFill>
              </a:rPr>
              <a:t> ЕГЭ</a:t>
            </a:r>
            <a:r>
              <a:rPr lang="ru-RU" sz="3200" dirty="0" smtClean="0">
                <a:solidFill>
                  <a:srgbClr val="C00000"/>
                </a:solidFill>
              </a:rPr>
              <a:t>-</a:t>
            </a:r>
            <a:r>
              <a:rPr sz="3200" dirty="0" smtClean="0">
                <a:solidFill>
                  <a:srgbClr val="C00000"/>
                </a:solidFill>
              </a:rPr>
              <a:t>202</a:t>
            </a:r>
            <a:r>
              <a:rPr lang="ru-RU" sz="3200" dirty="0" smtClean="0">
                <a:solidFill>
                  <a:srgbClr val="C00000"/>
                </a:solidFill>
              </a:rPr>
              <a:t>4</a:t>
            </a:r>
            <a:r>
              <a:rPr sz="3200" dirty="0">
                <a:solidFill>
                  <a:srgbClr val="C00000"/>
                </a:solidFill>
              </a:rPr>
              <a:t/>
            </a:r>
            <a:br>
              <a:rPr sz="3200" dirty="0">
                <a:solidFill>
                  <a:srgbClr val="C00000"/>
                </a:solidFill>
              </a:rPr>
            </a:br>
            <a:r>
              <a:rPr sz="2400" dirty="0" err="1">
                <a:solidFill>
                  <a:srgbClr val="C00000"/>
                </a:solidFill>
              </a:rPr>
              <a:t>основной</a:t>
            </a:r>
            <a:r>
              <a:rPr sz="2400" dirty="0">
                <a:solidFill>
                  <a:srgbClr val="C00000"/>
                </a:solidFill>
              </a:rPr>
              <a:t> </a:t>
            </a:r>
            <a:r>
              <a:rPr sz="2400" dirty="0" err="1">
                <a:solidFill>
                  <a:srgbClr val="C00000"/>
                </a:solidFill>
              </a:rPr>
              <a:t>период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1117600" y="2249714"/>
            <a:ext cx="7859572" cy="301621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sz="2400" dirty="0" smtClean="0">
                <a:latin typeface="Georgia" panose="02040502050405020303" pitchFamily="18" charset="0"/>
              </a:rPr>
              <a:t>23 </a:t>
            </a:r>
            <a:r>
              <a:rPr lang="ru-RU" sz="2400" dirty="0">
                <a:latin typeface="Georgia" panose="02040502050405020303" pitchFamily="18" charset="0"/>
              </a:rPr>
              <a:t>мая – </a:t>
            </a:r>
            <a:r>
              <a:rPr lang="ru-RU" sz="2400" dirty="0" smtClean="0">
                <a:latin typeface="Georgia" panose="02040502050405020303" pitchFamily="18" charset="0"/>
              </a:rPr>
              <a:t>химия</a:t>
            </a:r>
            <a:r>
              <a:rPr lang="ru-RU" sz="2400" dirty="0">
                <a:latin typeface="Georgia" panose="02040502050405020303" pitchFamily="18" charset="0"/>
              </a:rPr>
              <a:t/>
            </a:r>
            <a:br>
              <a:rPr lang="ru-RU" sz="2400" dirty="0">
                <a:latin typeface="Georgia" panose="02040502050405020303" pitchFamily="18" charset="0"/>
              </a:rPr>
            </a:br>
            <a:r>
              <a:rPr lang="ru-RU" sz="2400" dirty="0" smtClean="0">
                <a:latin typeface="Georgia" panose="02040502050405020303" pitchFamily="18" charset="0"/>
              </a:rPr>
              <a:t>28 </a:t>
            </a:r>
            <a:r>
              <a:rPr lang="ru-RU" sz="2400" dirty="0">
                <a:latin typeface="Georgia" panose="02040502050405020303" pitchFamily="18" charset="0"/>
              </a:rPr>
              <a:t>мая – русский </a:t>
            </a:r>
            <a:r>
              <a:rPr lang="ru-RU" sz="2400" dirty="0" smtClean="0">
                <a:latin typeface="Georgia" panose="02040502050405020303" pitchFamily="18" charset="0"/>
              </a:rPr>
              <a:t>язык</a:t>
            </a:r>
            <a:r>
              <a:rPr lang="ru-RU" sz="2400" dirty="0">
                <a:latin typeface="Georgia" panose="02040502050405020303" pitchFamily="18" charset="0"/>
              </a:rPr>
              <a:t/>
            </a:r>
            <a:br>
              <a:rPr lang="ru-RU" sz="2400" dirty="0">
                <a:latin typeface="Georgia" panose="02040502050405020303" pitchFamily="18" charset="0"/>
              </a:rPr>
            </a:br>
            <a:r>
              <a:rPr lang="ru-RU" sz="2400" dirty="0" smtClean="0">
                <a:latin typeface="Georgia" panose="02040502050405020303" pitchFamily="18" charset="0"/>
              </a:rPr>
              <a:t>31 мая </a:t>
            </a:r>
            <a:r>
              <a:rPr lang="ru-RU" sz="2400" dirty="0">
                <a:latin typeface="Georgia" panose="02040502050405020303" pitchFamily="18" charset="0"/>
              </a:rPr>
              <a:t>– математика базового и профильного </a:t>
            </a:r>
            <a:r>
              <a:rPr lang="ru-RU" sz="2400" dirty="0" smtClean="0">
                <a:latin typeface="Georgia" panose="02040502050405020303" pitchFamily="18" charset="0"/>
              </a:rPr>
              <a:t>уровней</a:t>
            </a:r>
            <a:r>
              <a:rPr lang="ru-RU" sz="2400" dirty="0">
                <a:latin typeface="Georgia" panose="02040502050405020303" pitchFamily="18" charset="0"/>
              </a:rPr>
              <a:t/>
            </a:r>
            <a:br>
              <a:rPr lang="ru-RU" sz="2400" dirty="0">
                <a:latin typeface="Georgia" panose="02040502050405020303" pitchFamily="18" charset="0"/>
              </a:rPr>
            </a:br>
            <a:r>
              <a:rPr lang="ru-RU" sz="2400" dirty="0" smtClean="0">
                <a:latin typeface="Georgia" panose="02040502050405020303" pitchFamily="18" charset="0"/>
              </a:rPr>
              <a:t>4 </a:t>
            </a:r>
            <a:r>
              <a:rPr lang="ru-RU" sz="2400" dirty="0">
                <a:latin typeface="Georgia" panose="02040502050405020303" pitchFamily="18" charset="0"/>
              </a:rPr>
              <a:t>июня – </a:t>
            </a:r>
            <a:r>
              <a:rPr lang="ru-RU" sz="2400" dirty="0" smtClean="0">
                <a:latin typeface="Georgia" panose="02040502050405020303" pitchFamily="18" charset="0"/>
              </a:rPr>
              <a:t>обществознание</a:t>
            </a:r>
            <a:r>
              <a:rPr lang="ru-RU" sz="2400" dirty="0">
                <a:latin typeface="Georgia" panose="02040502050405020303" pitchFamily="18" charset="0"/>
              </a:rPr>
              <a:t/>
            </a:r>
            <a:br>
              <a:rPr lang="ru-RU" sz="2400" dirty="0">
                <a:latin typeface="Georgia" panose="02040502050405020303" pitchFamily="18" charset="0"/>
              </a:rPr>
            </a:br>
            <a:r>
              <a:rPr lang="ru-RU" sz="2400" dirty="0" smtClean="0">
                <a:latin typeface="Georgia" panose="02040502050405020303" pitchFamily="18" charset="0"/>
              </a:rPr>
              <a:t>7 </a:t>
            </a:r>
            <a:r>
              <a:rPr lang="ru-RU" sz="2400" dirty="0">
                <a:latin typeface="Georgia" panose="02040502050405020303" pitchFamily="18" charset="0"/>
              </a:rPr>
              <a:t>июня – </a:t>
            </a:r>
            <a:r>
              <a:rPr lang="ru-RU" sz="2400" dirty="0" smtClean="0">
                <a:latin typeface="Georgia" panose="02040502050405020303" pitchFamily="18" charset="0"/>
              </a:rPr>
              <a:t>информатика</a:t>
            </a:r>
          </a:p>
          <a:p>
            <a:r>
              <a:rPr lang="ru-RU" sz="2400" dirty="0" smtClean="0">
                <a:latin typeface="Georgia" panose="02040502050405020303" pitchFamily="18" charset="0"/>
              </a:rPr>
              <a:t>10 июня - физика</a:t>
            </a:r>
            <a:r>
              <a:rPr lang="ru-RU" sz="2400" dirty="0">
                <a:latin typeface="Georgia" panose="02040502050405020303" pitchFamily="18" charset="0"/>
              </a:rPr>
              <a:t/>
            </a:r>
            <a:br>
              <a:rPr lang="ru-RU" sz="2400" dirty="0">
                <a:latin typeface="Georgia" panose="02040502050405020303" pitchFamily="18" charset="0"/>
              </a:rPr>
            </a:br>
            <a:r>
              <a:rPr lang="ru-RU" sz="2400" dirty="0">
                <a:latin typeface="Georgia" panose="02040502050405020303" pitchFamily="18" charset="0"/>
              </a:rPr>
              <a:t>13 июня </a:t>
            </a:r>
            <a:r>
              <a:rPr lang="ru-RU" sz="2400" dirty="0" smtClean="0">
                <a:latin typeface="Georgia" panose="02040502050405020303" pitchFamily="18" charset="0"/>
              </a:rPr>
              <a:t>–биология</a:t>
            </a:r>
            <a:r>
              <a:rPr lang="ru-RU" sz="2800" dirty="0"/>
              <a:t/>
            </a:r>
            <a:br>
              <a:rPr lang="ru-RU" sz="2800" dirty="0"/>
            </a:br>
            <a:endParaRPr sz="2800" dirty="0"/>
          </a:p>
        </p:txBody>
      </p:sp>
      <p:pic>
        <p:nvPicPr>
          <p:cNvPr id="152" name="Shape 152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9370" y="145143"/>
            <a:ext cx="6734629" cy="492443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Продолжительность ЕГЭ-2024</a:t>
            </a:r>
            <a:endParaRPr lang="ru-RU" sz="32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98914" cy="9632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143" y="876476"/>
            <a:ext cx="7097485" cy="400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65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2438400" y="209550"/>
            <a:ext cx="6553199" cy="321242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4"/>
              </a:spcBef>
            </a:pPr>
            <a:r>
              <a:rPr sz="2000" dirty="0">
                <a:solidFill>
                  <a:srgbClr val="C00000"/>
                </a:solidFill>
              </a:rPr>
              <a:t>МИНИМАЛЬНОЕ КОЛИЧЕСТВО БАЛЛОВ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8396478" y="4786376"/>
            <a:ext cx="257175" cy="29972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0"/>
              </a:spcBef>
            </a:pPr>
            <a:r>
              <a:rPr sz="1800" spc="-40">
                <a:solidFill>
                  <a:srgbClr val="7E7E7E"/>
                </a:solidFill>
                <a:latin typeface="Trebuchet MS"/>
                <a:ea typeface="Trebuchet MS"/>
                <a:cs typeface="Trebuchet MS"/>
              </a:rPr>
              <a:t>12</a:t>
            </a:r>
            <a:endParaRPr sz="1800">
              <a:solidFill>
                <a:schemeClr val="tx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6690359" y="678180"/>
            <a:ext cx="876300" cy="91744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9" name="Shape 169"/>
          <p:cNvPicPr/>
          <p:nvPr/>
        </p:nvPicPr>
        <p:blipFill>
          <a:blip r:embed="rId3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9062" y="885372"/>
            <a:ext cx="8905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Montserrat"/>
              </a:rPr>
              <a:t>В 2024 году ФИПИ подает следующие минимальные баллы для предметов ЕГЭ: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62" y="1254704"/>
            <a:ext cx="8905875" cy="38887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/>
        </p:nvSpPr>
        <p:spPr>
          <a:xfrm>
            <a:off x="711200" y="120853"/>
            <a:ext cx="7943215" cy="1012457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2416175" indent="0" algn="l">
              <a:lnSpc>
                <a:spcPct val="100000"/>
              </a:lnSpc>
              <a:spcBef>
                <a:spcPts val="95"/>
              </a:spcBef>
            </a:pPr>
            <a:r>
              <a:rPr sz="2800" u="sng" spc="-70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28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15"/>
              </a:spcBef>
            </a:pPr>
            <a:endParaRPr sz="3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3" name="Shape 183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  <p:pic>
        <p:nvPicPr>
          <p:cNvPr id="185" name="Shape 185"/>
          <p:cNvPicPr/>
          <p:nvPr/>
        </p:nvPicPr>
        <p:blipFill>
          <a:blip r:embed="rId3"/>
          <a:stretch/>
        </p:blipFill>
        <p:spPr>
          <a:xfrm>
            <a:off x="2521857" y="260350"/>
            <a:ext cx="62992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Shape 189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914" y="104140"/>
            <a:ext cx="6168571" cy="50393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/>
        </p:nvSpPr>
        <p:spPr>
          <a:xfrm>
            <a:off x="116114" y="120853"/>
            <a:ext cx="8538301" cy="1258678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2416175" indent="0" algn="l">
              <a:lnSpc>
                <a:spcPct val="100000"/>
              </a:lnSpc>
              <a:spcBef>
                <a:spcPts val="95"/>
              </a:spcBef>
            </a:pPr>
            <a:r>
              <a:rPr sz="4400" spc="-705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400" b="1" spc="-145" dirty="0" err="1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Видеонаблюдение</a:t>
            </a:r>
            <a:endParaRPr sz="44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>
              <a:lnSpc>
                <a:spcPct val="100000"/>
              </a:lnSpc>
              <a:spcBef>
                <a:spcPts val="15"/>
              </a:spcBef>
            </a:pPr>
            <a:endParaRPr sz="37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93" name="Shape 193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  <p:pic>
        <p:nvPicPr>
          <p:cNvPr id="195" name="Shape 195"/>
          <p:cNvPicPr/>
          <p:nvPr/>
        </p:nvPicPr>
        <p:blipFill>
          <a:blip r:embed="rId3"/>
          <a:stretch/>
        </p:blipFill>
        <p:spPr>
          <a:xfrm>
            <a:off x="1371600" y="971550"/>
            <a:ext cx="6671733" cy="37528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/>
        </p:nvSpPr>
        <p:spPr>
          <a:xfrm>
            <a:off x="711200" y="120853"/>
            <a:ext cx="7943215" cy="1012457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2416175" indent="0" algn="l">
              <a:lnSpc>
                <a:spcPct val="100000"/>
              </a:lnSpc>
              <a:spcBef>
                <a:spcPts val="95"/>
              </a:spcBef>
            </a:pPr>
            <a:r>
              <a:rPr sz="2800" u="sng" spc="-705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28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15"/>
              </a:spcBef>
            </a:pPr>
            <a:endParaRPr sz="37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99" name="Shape 199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  <p:pic>
        <p:nvPicPr>
          <p:cNvPr id="201" name="Shape 201"/>
          <p:cNvPicPr/>
          <p:nvPr/>
        </p:nvPicPr>
        <p:blipFill>
          <a:blip r:embed="rId3"/>
          <a:stretch/>
        </p:blipFill>
        <p:spPr>
          <a:xfrm>
            <a:off x="2332890" y="537029"/>
            <a:ext cx="6466115" cy="3937595"/>
          </a:xfrm>
          <a:prstGeom prst="rect">
            <a:avLst/>
          </a:prstGeom>
        </p:spPr>
      </p:pic>
      <p:pic>
        <p:nvPicPr>
          <p:cNvPr id="203" name="Shape 203"/>
          <p:cNvPicPr/>
          <p:nvPr/>
        </p:nvPicPr>
        <p:blipFill>
          <a:blip r:embed="rId2"/>
          <a:stretch/>
        </p:blipFill>
        <p:spPr>
          <a:xfrm>
            <a:off x="7672475" y="537029"/>
            <a:ext cx="1435231" cy="77651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/>
        </p:nvSpPr>
        <p:spPr>
          <a:xfrm>
            <a:off x="0" y="120853"/>
            <a:ext cx="8654415" cy="1074012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2416175" indent="0" algn="l">
              <a:lnSpc>
                <a:spcPct val="100000"/>
              </a:lnSpc>
              <a:spcBef>
                <a:spcPts val="95"/>
              </a:spcBef>
            </a:pPr>
            <a:r>
              <a:rPr sz="2800" u="sng" spc="-705" dirty="0">
                <a:solidFill>
                  <a:srgbClr val="FF0000"/>
                </a:solidFill>
                <a:latin typeface="Georgia" panose="02040502050405020303" pitchFamily="18" charset="0"/>
                <a:ea typeface="Times New Roman"/>
                <a:cs typeface="Times New Roman"/>
              </a:rPr>
              <a:t> </a:t>
            </a:r>
            <a:r>
              <a:rPr lang="ru-RU" sz="3200" b="1" u="sng" spc="-145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Дополнительные баллы к ЕГЭ</a:t>
            </a:r>
            <a:endParaRPr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>
              <a:lnSpc>
                <a:spcPct val="100000"/>
              </a:lnSpc>
              <a:spcBef>
                <a:spcPts val="15"/>
              </a:spcBef>
            </a:pPr>
            <a:endParaRPr sz="37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93" name="Shape 193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17627" y="1082085"/>
            <a:ext cx="8810345" cy="295465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Аттестат с отличием (1–10 </a:t>
            </a:r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баллов)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</a:t>
            </a:r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начок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ГТО (1–10 </a:t>
            </a:r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баллов)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олонтерство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(1–2 </a:t>
            </a:r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балла)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Олимпиады </a:t>
            </a:r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(зачисление без вступительных испытаний или 100 баллов по профильному </a:t>
            </a:r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предмету)</a:t>
            </a:r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39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/>
        </p:nvSpPr>
        <p:spPr>
          <a:xfrm>
            <a:off x="304801" y="914104"/>
            <a:ext cx="8251138" cy="2838598"/>
          </a:xfrm>
          <a:prstGeom prst="rect">
            <a:avLst/>
          </a:prstGeom>
        </p:spPr>
        <p:txBody>
          <a:bodyPr vert="horz" wrap="square" lIns="0" tIns="133985" rIns="0" bIns="0">
            <a:spAutoFit/>
          </a:bodyPr>
          <a:lstStyle/>
          <a:p>
            <a:pPr>
              <a:lnSpc>
                <a:spcPct val="100000"/>
              </a:lnSpc>
              <a:spcBef>
                <a:spcPts val="1055"/>
              </a:spcBef>
            </a:pPr>
            <a:r>
              <a:rPr sz="1800" b="1" u="sng" spc="-25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fipi.ru</a:t>
            </a:r>
            <a:r>
              <a:rPr sz="1800" b="1" spc="-25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sz="1800" b="1" spc="-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</a:t>
            </a:r>
            <a:r>
              <a:rPr sz="1800" b="1" spc="-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7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институт</a:t>
            </a:r>
            <a:r>
              <a:rPr sz="1800" b="1" spc="7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2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педагогических</a:t>
            </a:r>
            <a:r>
              <a:rPr sz="1800" b="1" spc="39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1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измерений</a:t>
            </a:r>
            <a:endParaRPr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964"/>
              </a:spcBef>
            </a:pPr>
            <a:r>
              <a:rPr sz="1800" b="1" u="sng" spc="-15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ege.edu.ru</a:t>
            </a:r>
            <a:r>
              <a:rPr sz="1800" b="1" spc="-15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1800" b="1" spc="-3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sz="1800" b="1" spc="-6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3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Официальный</a:t>
            </a:r>
            <a:r>
              <a:rPr sz="1800" b="1" spc="16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15" dirty="0" err="1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информационны</a:t>
            </a:r>
            <a:r>
              <a:rPr lang="ru-RU" sz="1800" b="1" spc="-15" dirty="0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й </a:t>
            </a:r>
            <a:r>
              <a:rPr sz="1800" b="1" spc="-15" dirty="0" err="1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портал</a:t>
            </a:r>
            <a:r>
              <a:rPr sz="1800" b="1" spc="140" dirty="0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5" dirty="0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ЕГЭ</a:t>
            </a:r>
            <a:endParaRPr lang="ru-RU" sz="1800" b="1" spc="5" dirty="0" smtClean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964"/>
              </a:spcBef>
            </a:pPr>
            <a:r>
              <a:rPr sz="1800" b="1" u="sng" spc="-35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obrnadzor.gov.ru</a:t>
            </a:r>
            <a:r>
              <a:rPr sz="1800" b="1" spc="-35" dirty="0" smtClean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sz="1800" b="1" spc="-1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Федеральная</a:t>
            </a:r>
            <a:r>
              <a:rPr sz="1800" b="1" spc="-1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служба</a:t>
            </a:r>
            <a:r>
              <a:rPr sz="1800" b="1" spc="-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32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2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sz="1800" b="1" spc="17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1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надзору</a:t>
            </a:r>
            <a:r>
              <a:rPr sz="1800" b="1" spc="1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sz="1800" b="1" spc="5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sz="1800" b="1" spc="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сфере</a:t>
            </a:r>
            <a:r>
              <a:rPr sz="1800" b="1" spc="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z="1800" b="1" spc="-2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образования</a:t>
            </a:r>
            <a:r>
              <a:rPr sz="1800" b="1" spc="-2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sz="1800" b="1" spc="-12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науки</a:t>
            </a:r>
            <a:endParaRPr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080"/>
              </a:spcBef>
            </a:pPr>
            <a:r>
              <a:rPr sz="1800" b="1" u="sng" spc="-25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www.rustest.ru</a:t>
            </a:r>
            <a:r>
              <a:rPr sz="1800" b="1" spc="-25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sz="1800" b="1" spc="-3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Официальный</a:t>
            </a:r>
            <a:r>
              <a:rPr sz="1800" b="1" spc="-3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4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</a:t>
            </a:r>
            <a:r>
              <a:rPr sz="1800" b="1" spc="4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Федерального</a:t>
            </a:r>
            <a:r>
              <a:rPr sz="1800" b="1" spc="-5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2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центра</a:t>
            </a:r>
            <a:endParaRPr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" indent="0">
              <a:lnSpc>
                <a:spcPct val="100000"/>
              </a:lnSpc>
            </a:pPr>
            <a:r>
              <a:rPr sz="1800" b="1" spc="2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Тестирования</a:t>
            </a:r>
            <a:endParaRPr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725"/>
              </a:spcBef>
            </a:pPr>
            <a:r>
              <a:rPr sz="1800" b="1" u="sng" spc="-15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mon.gov.ru</a:t>
            </a:r>
            <a:r>
              <a:rPr sz="1800" b="1" spc="-15" dirty="0">
                <a:solidFill>
                  <a:srgbClr val="8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 </a:t>
            </a:r>
            <a:r>
              <a:rPr sz="1800" b="1" spc="1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Министерство</a:t>
            </a:r>
            <a:r>
              <a:rPr sz="1800" b="1" spc="1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spc="15" dirty="0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просвещения</a:t>
            </a:r>
            <a:r>
              <a:rPr lang="ru-RU" b="1" spc="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800" b="1" dirty="0" err="1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Российской</a:t>
            </a:r>
            <a:endParaRPr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" indent="0">
              <a:lnSpc>
                <a:spcPct val="100000"/>
              </a:lnSpc>
            </a:pPr>
            <a:r>
              <a:rPr sz="1800" b="1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Федерации</a:t>
            </a:r>
            <a:endParaRPr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2" name="Shape 222"/>
          <p:cNvSpPr txBox="1">
            <a:spLocks noGrp="1"/>
          </p:cNvSpPr>
          <p:nvPr>
            <p:ph type="title"/>
          </p:nvPr>
        </p:nvSpPr>
        <p:spPr>
          <a:xfrm>
            <a:off x="2728686" y="304800"/>
            <a:ext cx="5689600" cy="629017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4"/>
              </a:spcBef>
            </a:pPr>
            <a:r>
              <a:rPr sz="4000" b="0" u="sng" spc="-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u="sng" spc="-1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САЙТЫ    </a:t>
            </a:r>
            <a:r>
              <a:rPr sz="4000" u="sng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sz="4000" u="sng" spc="-43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000" u="sng" spc="-8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ПОМОЩЬ</a:t>
            </a:r>
            <a:endParaRPr sz="40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4" name="Shape 224"/>
          <p:cNvPicPr/>
          <p:nvPr/>
        </p:nvPicPr>
        <p:blipFill>
          <a:blip r:embed="rId2"/>
          <a:stretch/>
        </p:blipFill>
        <p:spPr>
          <a:xfrm>
            <a:off x="304800" y="0"/>
            <a:ext cx="2028090" cy="9612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86407" cy="523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18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3111</TotalTime>
  <Words>851</Words>
  <Application>Microsoft Office PowerPoint</Application>
  <DocSecurity>0</DocSecurity>
  <PresentationFormat>Экран (16:9)</PresentationFormat>
  <Paragraphs>126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22</vt:i4>
      </vt:variant>
    </vt:vector>
  </HeadingPairs>
  <TitlesOfParts>
    <vt:vector size="35" baseType="lpstr">
      <vt:lpstr>Arial</vt:lpstr>
      <vt:lpstr>Calibri</vt:lpstr>
      <vt:lpstr>Georgia</vt:lpstr>
      <vt:lpstr>Montserrat</vt:lpstr>
      <vt:lpstr>Tahoma</vt:lpstr>
      <vt:lpstr>Times New Roman</vt:lpstr>
      <vt:lpstr>Trebuchet MS</vt:lpstr>
      <vt:lpstr>Wingdings</vt:lpstr>
      <vt:lpstr>Office Theme</vt:lpstr>
      <vt:lpstr>1_Office Theme</vt:lpstr>
      <vt:lpstr>2_Office Theme</vt:lpstr>
      <vt:lpstr>3_Office Theme</vt:lpstr>
      <vt:lpstr>4_Office Theme</vt:lpstr>
      <vt:lpstr>Презентация PowerPoint</vt:lpstr>
      <vt:lpstr> Приказ Минпросвещения Российской Федерации и Рособрнадзором </vt:lpstr>
      <vt:lpstr>Презентация PowerPoint</vt:lpstr>
      <vt:lpstr> ИТОГОВОЕ СОЧИНЕНИЕ</vt:lpstr>
      <vt:lpstr>ИЗМЕНЕНИЯ В НОРМАТИВНО-ПРАВОВОЙ БАЗЕ ПО УСЛОВИЯМ ВЫДАЧИ АТТЕСТАТА О СРЕДНЕМ ОБЩЕМ ОБРАЗОВАНИИ С ОТЛИЧИЕМ И МЕДАЛИ «ЗА ОСОБЫЕ УСПЕХИ В УЧЕНИИ» В 2024 ГОДУ</vt:lpstr>
      <vt:lpstr>АТТЕСТАТ О СРЕДНЕМ ОБЩЕМ ОБРАЗОВАНИИ С ОТЛИЧИЕМ И МЕДАЛЬ «ЗА ОСОБЫЕ УСПЕХИ В УЧЕНИИ» I СТЕПЕНИ</vt:lpstr>
      <vt:lpstr>АТТЕСТАТ О СРЕДНЕМ ОБЩЕМ ОБРАЗОВАНИИ С ОТЛИЧИЕМ И МЕДАЛЬ «ЗА ОСОБЫЕ УСПЕХИ В УЧЕНИИ» II СТЕПЕНИ</vt:lpstr>
      <vt:lpstr>ОБЯЗАТЕЛЬНЫЕ УЧЕБНЫЕ ПРЕДМЕТЫ ГИА</vt:lpstr>
      <vt:lpstr>Презентация PowerPoint</vt:lpstr>
      <vt:lpstr>РЕГИСТРАЦИЯ НА ЕГЭ</vt:lpstr>
      <vt:lpstr>РЕГИСТРАЦИЯ НА ЕГЭ</vt:lpstr>
      <vt:lpstr>Презентация PowerPoint</vt:lpstr>
      <vt:lpstr>Приказ Минпросвещения России, Рособрнадзора № 953/2116 от 18.12.2023 г. «Об утверждении единого расписания и продолжительности проведения единого государственного экзамена по каждому учебному предмету, требований к использованию средств обучения и воспитания при его проведении в 2024 году» Расписание ЕГЭ-2024 основной период</vt:lpstr>
      <vt:lpstr>Продолжительность ЕГЭ-2024</vt:lpstr>
      <vt:lpstr>МИНИМАЛЬНОЕ КОЛИЧЕСТВО БАЛЛОВ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САЙТЫ    В  ПОМОЩЬ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Методист</cp:lastModifiedBy>
  <cp:revision>58</cp:revision>
  <dcterms:modified xsi:type="dcterms:W3CDTF">2024-02-03T06:55:49Z</dcterms:modified>
</cp:coreProperties>
</file>